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89" r:id="rId3"/>
    <p:sldId id="373" r:id="rId4"/>
    <p:sldId id="378" r:id="rId5"/>
    <p:sldId id="379" r:id="rId6"/>
    <p:sldId id="374" r:id="rId7"/>
    <p:sldId id="376" r:id="rId8"/>
    <p:sldId id="382" r:id="rId9"/>
    <p:sldId id="377" r:id="rId10"/>
    <p:sldId id="381" r:id="rId11"/>
    <p:sldId id="385" r:id="rId12"/>
    <p:sldId id="388" r:id="rId13"/>
    <p:sldId id="386" r:id="rId14"/>
    <p:sldId id="383" r:id="rId15"/>
    <p:sldId id="387" r:id="rId16"/>
    <p:sldId id="398" r:id="rId17"/>
    <p:sldId id="399" r:id="rId18"/>
    <p:sldId id="400" r:id="rId19"/>
    <p:sldId id="401" r:id="rId20"/>
    <p:sldId id="402" r:id="rId21"/>
    <p:sldId id="403" r:id="rId22"/>
    <p:sldId id="404" r:id="rId23"/>
    <p:sldId id="405" r:id="rId24"/>
    <p:sldId id="406" r:id="rId25"/>
    <p:sldId id="407" r:id="rId26"/>
    <p:sldId id="389" r:id="rId27"/>
    <p:sldId id="392" r:id="rId28"/>
    <p:sldId id="390" r:id="rId29"/>
    <p:sldId id="391" r:id="rId30"/>
    <p:sldId id="394" r:id="rId31"/>
    <p:sldId id="395" r:id="rId32"/>
    <p:sldId id="39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ZZARR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B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60" autoAdjust="0"/>
    <p:restoredTop sz="92620" autoAdjust="0"/>
  </p:normalViewPr>
  <p:slideViewPr>
    <p:cSldViewPr snapToGrid="0" showGuides="1">
      <p:cViewPr varScale="1">
        <p:scale>
          <a:sx n="70" d="100"/>
          <a:sy n="70" d="100"/>
        </p:scale>
        <p:origin x="96" y="750"/>
      </p:cViewPr>
      <p:guideLst>
        <p:guide orient="horz" pos="2136"/>
        <p:guide pos="3840"/>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7B9A8E-6AA0-4D12-9D7C-42CC185EE61B}" type="doc">
      <dgm:prSet loTypeId="urn:microsoft.com/office/officeart/2005/8/layout/architecture" loCatId="hierarchy" qsTypeId="urn:microsoft.com/office/officeart/2005/8/quickstyle/simple1" qsCatId="simple" csTypeId="urn:microsoft.com/office/officeart/2005/8/colors/accent1_2" csCatId="accent1" phldr="1"/>
      <dgm:spPr/>
      <dgm:t>
        <a:bodyPr/>
        <a:lstStyle/>
        <a:p>
          <a:endParaRPr lang="en-US"/>
        </a:p>
      </dgm:t>
    </dgm:pt>
    <dgm:pt modelId="{3E1B82C6-0146-4941-9DED-88A55113C90F}">
      <dgm:prSet phldrT="[Text]" custT="1">
        <dgm:style>
          <a:lnRef idx="1">
            <a:schemeClr val="accent3"/>
          </a:lnRef>
          <a:fillRef idx="3">
            <a:schemeClr val="accent3"/>
          </a:fillRef>
          <a:effectRef idx="2">
            <a:schemeClr val="accent3"/>
          </a:effectRef>
          <a:fontRef idx="minor">
            <a:schemeClr val="lt1"/>
          </a:fontRef>
        </dgm:style>
      </dgm:prSet>
      <dgm:spPr/>
      <dgm:t>
        <a:bodyPr/>
        <a:lstStyle/>
        <a:p>
          <a:r>
            <a:rPr lang="en-US" sz="1400" b="1" dirty="0" smtClean="0">
              <a:latin typeface="Calibri" panose="020F0502020204030204" pitchFamily="34" charset="0"/>
            </a:rPr>
            <a:t>Socio-eco</a:t>
          </a:r>
          <a:r>
            <a:rPr lang="en-US" sz="1400" dirty="0" smtClean="0">
              <a:latin typeface="Calibri" panose="020F0502020204030204" pitchFamily="34" charset="0"/>
            </a:rPr>
            <a:t> </a:t>
          </a:r>
          <a:br>
            <a:rPr lang="en-US" sz="1400" dirty="0" smtClean="0">
              <a:latin typeface="Calibri" panose="020F0502020204030204" pitchFamily="34" charset="0"/>
            </a:rPr>
          </a:br>
          <a:r>
            <a:rPr lang="en-US" sz="1200" dirty="0" smtClean="0">
              <a:latin typeface="Calibri" panose="020F0502020204030204" pitchFamily="34" charset="0"/>
            </a:rPr>
            <a:t>pop. poverty, factor productivity</a:t>
          </a:r>
          <a:br>
            <a:rPr lang="en-US" sz="1200" dirty="0" smtClean="0">
              <a:latin typeface="Calibri" panose="020F0502020204030204" pitchFamily="34" charset="0"/>
            </a:rPr>
          </a:br>
          <a:r>
            <a:rPr lang="en-US" sz="1200" dirty="0" smtClean="0">
              <a:latin typeface="Calibri" panose="020F0502020204030204" pitchFamily="34" charset="0"/>
            </a:rPr>
            <a:t>(LSMS, </a:t>
          </a:r>
          <a:r>
            <a:rPr lang="en-US" sz="1200" dirty="0" err="1" smtClean="0">
              <a:latin typeface="Calibri" panose="020F0502020204030204" pitchFamily="34" charset="0"/>
            </a:rPr>
            <a:t>ag</a:t>
          </a:r>
          <a:r>
            <a:rPr lang="en-US" sz="1200" dirty="0" smtClean="0">
              <a:latin typeface="Calibri" panose="020F0502020204030204" pitchFamily="34" charset="0"/>
            </a:rPr>
            <a:t>. census, DHS, FAO)</a:t>
          </a:r>
          <a:endParaRPr lang="en-US" sz="1200" dirty="0">
            <a:latin typeface="Calibri" panose="020F0502020204030204" pitchFamily="34" charset="0"/>
          </a:endParaRPr>
        </a:p>
      </dgm:t>
    </dgm:pt>
    <dgm:pt modelId="{C26FEB2A-FA21-4CD2-B2DA-BC4F67515A12}" type="parTrans" cxnId="{FC2EC8C2-B14E-4EFF-B557-3728DACA0841}">
      <dgm:prSet/>
      <dgm:spPr/>
      <dgm:t>
        <a:bodyPr/>
        <a:lstStyle/>
        <a:p>
          <a:endParaRPr lang="en-US"/>
        </a:p>
      </dgm:t>
    </dgm:pt>
    <dgm:pt modelId="{D1E16B1E-AA91-447F-A0A7-0A3D5F0D6AA6}" type="sibTrans" cxnId="{FC2EC8C2-B14E-4EFF-B557-3728DACA0841}">
      <dgm:prSet/>
      <dgm:spPr/>
      <dgm:t>
        <a:bodyPr/>
        <a:lstStyle/>
        <a:p>
          <a:endParaRPr lang="en-US"/>
        </a:p>
      </dgm:t>
    </dgm:pt>
    <dgm:pt modelId="{0681DBE1-64EC-4E94-A5E7-9870E5AB5E4E}">
      <dgm:prSet phldrT="[Text]" custT="1">
        <dgm:style>
          <a:lnRef idx="1">
            <a:schemeClr val="accent3"/>
          </a:lnRef>
          <a:fillRef idx="3">
            <a:schemeClr val="accent3"/>
          </a:fillRef>
          <a:effectRef idx="2">
            <a:schemeClr val="accent3"/>
          </a:effectRef>
          <a:fontRef idx="minor">
            <a:schemeClr val="lt1"/>
          </a:fontRef>
        </dgm:style>
      </dgm:prSet>
      <dgm:spPr/>
      <dgm:t>
        <a:bodyPr/>
        <a:lstStyle/>
        <a:p>
          <a:r>
            <a:rPr lang="en-US" sz="1400" b="1" dirty="0" smtClean="0">
              <a:latin typeface="Calibri" panose="020F0502020204030204" pitchFamily="34" charset="0"/>
            </a:rPr>
            <a:t>Bio-physical </a:t>
          </a:r>
          <a:br>
            <a:rPr lang="en-US" sz="1400" b="1" dirty="0" smtClean="0">
              <a:latin typeface="Calibri" panose="020F0502020204030204" pitchFamily="34" charset="0"/>
            </a:rPr>
          </a:br>
          <a:r>
            <a:rPr lang="en-US" sz="1200" dirty="0" smtClean="0">
              <a:latin typeface="Calibri" panose="020F0502020204030204" pitchFamily="34" charset="0"/>
            </a:rPr>
            <a:t>land use, soil, climate, </a:t>
          </a:r>
          <a:r>
            <a:rPr lang="en-US" sz="1200" dirty="0" err="1" smtClean="0">
              <a:latin typeface="Calibri" panose="020F0502020204030204" pitchFamily="34" charset="0"/>
            </a:rPr>
            <a:t>aez</a:t>
          </a:r>
          <a:r>
            <a:rPr lang="en-US" sz="1200" dirty="0" smtClean="0">
              <a:latin typeface="Calibri" panose="020F0502020204030204" pitchFamily="34" charset="0"/>
            </a:rPr>
            <a:t> (IIASA, CRU, USGS)</a:t>
          </a:r>
          <a:endParaRPr lang="en-US" sz="1200" dirty="0">
            <a:latin typeface="Calibri" panose="020F0502020204030204" pitchFamily="34" charset="0"/>
          </a:endParaRPr>
        </a:p>
      </dgm:t>
    </dgm:pt>
    <dgm:pt modelId="{2BA2E293-0C31-482A-904B-ED25B81EA190}" type="parTrans" cxnId="{C30FC753-09B9-4D0F-8555-F12AD36F4C7D}">
      <dgm:prSet/>
      <dgm:spPr/>
      <dgm:t>
        <a:bodyPr/>
        <a:lstStyle/>
        <a:p>
          <a:endParaRPr lang="en-US"/>
        </a:p>
      </dgm:t>
    </dgm:pt>
    <dgm:pt modelId="{1A8B4BF2-387C-4E75-BE2A-F9DE3AAE07DB}" type="sibTrans" cxnId="{C30FC753-09B9-4D0F-8555-F12AD36F4C7D}">
      <dgm:prSet/>
      <dgm:spPr/>
      <dgm:t>
        <a:bodyPr/>
        <a:lstStyle/>
        <a:p>
          <a:endParaRPr lang="en-US"/>
        </a:p>
      </dgm:t>
    </dgm:pt>
    <dgm:pt modelId="{A041BAF2-CE0E-4377-9FD1-6AC7FAA2B3A1}">
      <dgm:prSet phldrT="[Text]" custT="1">
        <dgm:style>
          <a:lnRef idx="1">
            <a:schemeClr val="accent3"/>
          </a:lnRef>
          <a:fillRef idx="3">
            <a:schemeClr val="accent3"/>
          </a:fillRef>
          <a:effectRef idx="2">
            <a:schemeClr val="accent3"/>
          </a:effectRef>
          <a:fontRef idx="minor">
            <a:schemeClr val="lt1"/>
          </a:fontRef>
        </dgm:style>
      </dgm:prSet>
      <dgm:spPr/>
      <dgm:t>
        <a:bodyPr/>
        <a:lstStyle/>
        <a:p>
          <a:r>
            <a:rPr lang="en-US" sz="1400" b="1" dirty="0" smtClean="0">
              <a:latin typeface="Calibri" panose="020F0502020204030204" pitchFamily="34" charset="0"/>
            </a:rPr>
            <a:t>Production</a:t>
          </a:r>
          <a:br>
            <a:rPr lang="en-US" sz="1400" b="1" dirty="0" smtClean="0">
              <a:latin typeface="Calibri" panose="020F0502020204030204" pitchFamily="34" charset="0"/>
            </a:rPr>
          </a:br>
          <a:r>
            <a:rPr lang="en-US" sz="1400" dirty="0" smtClean="0">
              <a:latin typeface="Calibri" panose="020F0502020204030204" pitchFamily="34" charset="0"/>
            </a:rPr>
            <a:t>SPAM</a:t>
          </a:r>
          <a:br>
            <a:rPr lang="en-US" sz="1400" dirty="0" smtClean="0">
              <a:latin typeface="Calibri" panose="020F0502020204030204" pitchFamily="34" charset="0"/>
            </a:rPr>
          </a:br>
          <a:r>
            <a:rPr lang="en-US" sz="1200" dirty="0" smtClean="0">
              <a:latin typeface="Calibri" panose="020F0502020204030204" pitchFamily="34" charset="0"/>
            </a:rPr>
            <a:t>(admin records, suitability)</a:t>
          </a:r>
          <a:endParaRPr lang="en-US" sz="1200" dirty="0">
            <a:latin typeface="Calibri" panose="020F0502020204030204" pitchFamily="34" charset="0"/>
          </a:endParaRPr>
        </a:p>
      </dgm:t>
    </dgm:pt>
    <dgm:pt modelId="{495A6FB4-7353-4C62-B503-8A452FA51650}" type="parTrans" cxnId="{41B0309C-8813-4111-A829-CBE6D7CE94CC}">
      <dgm:prSet/>
      <dgm:spPr/>
      <dgm:t>
        <a:bodyPr/>
        <a:lstStyle/>
        <a:p>
          <a:endParaRPr lang="en-US"/>
        </a:p>
      </dgm:t>
    </dgm:pt>
    <dgm:pt modelId="{82A28A03-E288-4B6E-B1FB-188E69B2B6A1}" type="sibTrans" cxnId="{41B0309C-8813-4111-A829-CBE6D7CE94CC}">
      <dgm:prSet/>
      <dgm:spPr/>
      <dgm:t>
        <a:bodyPr/>
        <a:lstStyle/>
        <a:p>
          <a:endParaRPr lang="en-US"/>
        </a:p>
      </dgm:t>
    </dgm:pt>
    <dgm:pt modelId="{45363C05-BC02-4649-AFAC-7480E8E9F9DB}">
      <dgm:prSet phldrT="[Text]" custT="1">
        <dgm:style>
          <a:lnRef idx="1">
            <a:schemeClr val="accent3"/>
          </a:lnRef>
          <a:fillRef idx="3">
            <a:schemeClr val="accent3"/>
          </a:fillRef>
          <a:effectRef idx="2">
            <a:schemeClr val="accent3"/>
          </a:effectRef>
          <a:fontRef idx="minor">
            <a:schemeClr val="lt1"/>
          </a:fontRef>
        </dgm:style>
      </dgm:prSet>
      <dgm:spPr/>
      <dgm:t>
        <a:bodyPr/>
        <a:lstStyle/>
        <a:p>
          <a:r>
            <a:rPr lang="en-US" sz="1400" b="1" dirty="0" smtClean="0">
              <a:latin typeface="Calibri" panose="020F0502020204030204" pitchFamily="34" charset="0"/>
            </a:rPr>
            <a:t>Markets</a:t>
          </a:r>
          <a:br>
            <a:rPr lang="en-US" sz="1400" b="1" dirty="0" smtClean="0">
              <a:latin typeface="Calibri" panose="020F0502020204030204" pitchFamily="34" charset="0"/>
            </a:rPr>
          </a:br>
          <a:r>
            <a:rPr lang="en-US" sz="1400" dirty="0" smtClean="0">
              <a:latin typeface="Calibri" panose="020F0502020204030204" pitchFamily="34" charset="0"/>
            </a:rPr>
            <a:t>infrastructure, transportation, market access</a:t>
          </a:r>
          <a:endParaRPr lang="en-US" sz="1400" dirty="0">
            <a:latin typeface="Calibri" panose="020F0502020204030204" pitchFamily="34" charset="0"/>
          </a:endParaRPr>
        </a:p>
      </dgm:t>
    </dgm:pt>
    <dgm:pt modelId="{95F4DDEA-6077-47DB-A63C-5D00BF28037A}" type="parTrans" cxnId="{9D9D7F68-7884-4EE8-B79D-6CC4AB33130C}">
      <dgm:prSet/>
      <dgm:spPr/>
      <dgm:t>
        <a:bodyPr/>
        <a:lstStyle/>
        <a:p>
          <a:endParaRPr lang="en-US"/>
        </a:p>
      </dgm:t>
    </dgm:pt>
    <dgm:pt modelId="{F973856B-D56C-4C7E-8CAB-938EB0584A0D}" type="sibTrans" cxnId="{9D9D7F68-7884-4EE8-B79D-6CC4AB33130C}">
      <dgm:prSet/>
      <dgm:spPr/>
      <dgm:t>
        <a:bodyPr/>
        <a:lstStyle/>
        <a:p>
          <a:endParaRPr lang="en-US"/>
        </a:p>
      </dgm:t>
    </dgm:pt>
    <dgm:pt modelId="{9A7E0318-E48A-4634-B493-AE5929CE2761}" type="pres">
      <dgm:prSet presAssocID="{A47B9A8E-6AA0-4D12-9D7C-42CC185EE61B}" presName="Name0" presStyleCnt="0">
        <dgm:presLayoutVars>
          <dgm:chPref val="1"/>
          <dgm:dir/>
          <dgm:animOne val="branch"/>
          <dgm:animLvl val="lvl"/>
          <dgm:resizeHandles/>
        </dgm:presLayoutVars>
      </dgm:prSet>
      <dgm:spPr/>
      <dgm:t>
        <a:bodyPr/>
        <a:lstStyle/>
        <a:p>
          <a:endParaRPr lang="en-US"/>
        </a:p>
      </dgm:t>
    </dgm:pt>
    <dgm:pt modelId="{A2FF925F-43FB-47C2-A8CC-DD636E14A690}" type="pres">
      <dgm:prSet presAssocID="{0681DBE1-64EC-4E94-A5E7-9870E5AB5E4E}" presName="vertOne" presStyleCnt="0"/>
      <dgm:spPr/>
    </dgm:pt>
    <dgm:pt modelId="{0A059BCD-0259-484B-8FEA-B4A3B3180C46}" type="pres">
      <dgm:prSet presAssocID="{0681DBE1-64EC-4E94-A5E7-9870E5AB5E4E}" presName="txOne" presStyleLbl="node0" presStyleIdx="0" presStyleCnt="4">
        <dgm:presLayoutVars>
          <dgm:chPref val="3"/>
        </dgm:presLayoutVars>
      </dgm:prSet>
      <dgm:spPr/>
      <dgm:t>
        <a:bodyPr/>
        <a:lstStyle/>
        <a:p>
          <a:endParaRPr lang="en-US"/>
        </a:p>
      </dgm:t>
    </dgm:pt>
    <dgm:pt modelId="{0CD2CD42-86D6-4612-8E0F-44F7C6DBF358}" type="pres">
      <dgm:prSet presAssocID="{0681DBE1-64EC-4E94-A5E7-9870E5AB5E4E}" presName="horzOne" presStyleCnt="0"/>
      <dgm:spPr/>
    </dgm:pt>
    <dgm:pt modelId="{89DEA69A-2824-48BB-AFBD-D028B8ED3F92}" type="pres">
      <dgm:prSet presAssocID="{1A8B4BF2-387C-4E75-BE2A-F9DE3AAE07DB}" presName="sibSpaceOne" presStyleCnt="0"/>
      <dgm:spPr/>
    </dgm:pt>
    <dgm:pt modelId="{D0275267-5B6C-48A1-8CBE-BA12A4D31DC2}" type="pres">
      <dgm:prSet presAssocID="{A041BAF2-CE0E-4377-9FD1-6AC7FAA2B3A1}" presName="vertOne" presStyleCnt="0"/>
      <dgm:spPr/>
    </dgm:pt>
    <dgm:pt modelId="{12A3FABA-2215-45D2-834C-C8CEC1E9E8E0}" type="pres">
      <dgm:prSet presAssocID="{A041BAF2-CE0E-4377-9FD1-6AC7FAA2B3A1}" presName="txOne" presStyleLbl="node0" presStyleIdx="1" presStyleCnt="4" custLinFactNeighborX="1852" custLinFactNeighborY="11239">
        <dgm:presLayoutVars>
          <dgm:chPref val="3"/>
        </dgm:presLayoutVars>
      </dgm:prSet>
      <dgm:spPr/>
      <dgm:t>
        <a:bodyPr/>
        <a:lstStyle/>
        <a:p>
          <a:endParaRPr lang="en-US"/>
        </a:p>
      </dgm:t>
    </dgm:pt>
    <dgm:pt modelId="{A118BA36-F928-410D-9112-C65448943EC2}" type="pres">
      <dgm:prSet presAssocID="{A041BAF2-CE0E-4377-9FD1-6AC7FAA2B3A1}" presName="horzOne" presStyleCnt="0"/>
      <dgm:spPr/>
    </dgm:pt>
    <dgm:pt modelId="{45B1F01F-0F04-4EB6-972B-4125634E80A5}" type="pres">
      <dgm:prSet presAssocID="{82A28A03-E288-4B6E-B1FB-188E69B2B6A1}" presName="sibSpaceOne" presStyleCnt="0"/>
      <dgm:spPr/>
    </dgm:pt>
    <dgm:pt modelId="{48619352-CA4E-4F33-BF48-00D0A1817DBD}" type="pres">
      <dgm:prSet presAssocID="{3E1B82C6-0146-4941-9DED-88A55113C90F}" presName="vertOne" presStyleCnt="0"/>
      <dgm:spPr/>
    </dgm:pt>
    <dgm:pt modelId="{4C00EDE9-27C3-4A99-991A-AD6BCE86CC2F}" type="pres">
      <dgm:prSet presAssocID="{3E1B82C6-0146-4941-9DED-88A55113C90F}" presName="txOne" presStyleLbl="node0" presStyleIdx="2" presStyleCnt="4">
        <dgm:presLayoutVars>
          <dgm:chPref val="3"/>
        </dgm:presLayoutVars>
      </dgm:prSet>
      <dgm:spPr/>
      <dgm:t>
        <a:bodyPr/>
        <a:lstStyle/>
        <a:p>
          <a:endParaRPr lang="en-US"/>
        </a:p>
      </dgm:t>
    </dgm:pt>
    <dgm:pt modelId="{5ADD9C02-D3DF-4CB9-AECB-65CA06B432C9}" type="pres">
      <dgm:prSet presAssocID="{3E1B82C6-0146-4941-9DED-88A55113C90F}" presName="horzOne" presStyleCnt="0"/>
      <dgm:spPr/>
    </dgm:pt>
    <dgm:pt modelId="{AB5891DC-3B7C-4A62-9DBD-1860A124EBCB}" type="pres">
      <dgm:prSet presAssocID="{D1E16B1E-AA91-447F-A0A7-0A3D5F0D6AA6}" presName="sibSpaceOne" presStyleCnt="0"/>
      <dgm:spPr/>
    </dgm:pt>
    <dgm:pt modelId="{576A3F16-D8C9-4905-A231-6B817BAAFD0C}" type="pres">
      <dgm:prSet presAssocID="{45363C05-BC02-4649-AFAC-7480E8E9F9DB}" presName="vertOne" presStyleCnt="0"/>
      <dgm:spPr/>
    </dgm:pt>
    <dgm:pt modelId="{82178789-5DD4-4497-A8F0-3E2E75AD6E32}" type="pres">
      <dgm:prSet presAssocID="{45363C05-BC02-4649-AFAC-7480E8E9F9DB}" presName="txOne" presStyleLbl="node0" presStyleIdx="3" presStyleCnt="4">
        <dgm:presLayoutVars>
          <dgm:chPref val="3"/>
        </dgm:presLayoutVars>
      </dgm:prSet>
      <dgm:spPr/>
      <dgm:t>
        <a:bodyPr/>
        <a:lstStyle/>
        <a:p>
          <a:endParaRPr lang="en-US"/>
        </a:p>
      </dgm:t>
    </dgm:pt>
    <dgm:pt modelId="{C0A14EB9-BEA8-4EA3-9394-33910BB94619}" type="pres">
      <dgm:prSet presAssocID="{45363C05-BC02-4649-AFAC-7480E8E9F9DB}" presName="horzOne" presStyleCnt="0"/>
      <dgm:spPr/>
    </dgm:pt>
  </dgm:ptLst>
  <dgm:cxnLst>
    <dgm:cxn modelId="{7520E422-C5F9-47A7-B0EE-720914231404}" type="presOf" srcId="{A041BAF2-CE0E-4377-9FD1-6AC7FAA2B3A1}" destId="{12A3FABA-2215-45D2-834C-C8CEC1E9E8E0}" srcOrd="0" destOrd="0" presId="urn:microsoft.com/office/officeart/2005/8/layout/architecture"/>
    <dgm:cxn modelId="{078FBC06-940D-442D-B0F6-77797B34A706}" type="presOf" srcId="{45363C05-BC02-4649-AFAC-7480E8E9F9DB}" destId="{82178789-5DD4-4497-A8F0-3E2E75AD6E32}" srcOrd="0" destOrd="0" presId="urn:microsoft.com/office/officeart/2005/8/layout/architecture"/>
    <dgm:cxn modelId="{6BC9C173-97CB-453D-AB2B-22C6C47349AF}" type="presOf" srcId="{A47B9A8E-6AA0-4D12-9D7C-42CC185EE61B}" destId="{9A7E0318-E48A-4634-B493-AE5929CE2761}" srcOrd="0" destOrd="0" presId="urn:microsoft.com/office/officeart/2005/8/layout/architecture"/>
    <dgm:cxn modelId="{FC2EC8C2-B14E-4EFF-B557-3728DACA0841}" srcId="{A47B9A8E-6AA0-4D12-9D7C-42CC185EE61B}" destId="{3E1B82C6-0146-4941-9DED-88A55113C90F}" srcOrd="2" destOrd="0" parTransId="{C26FEB2A-FA21-4CD2-B2DA-BC4F67515A12}" sibTransId="{D1E16B1E-AA91-447F-A0A7-0A3D5F0D6AA6}"/>
    <dgm:cxn modelId="{41B0309C-8813-4111-A829-CBE6D7CE94CC}" srcId="{A47B9A8E-6AA0-4D12-9D7C-42CC185EE61B}" destId="{A041BAF2-CE0E-4377-9FD1-6AC7FAA2B3A1}" srcOrd="1" destOrd="0" parTransId="{495A6FB4-7353-4C62-B503-8A452FA51650}" sibTransId="{82A28A03-E288-4B6E-B1FB-188E69B2B6A1}"/>
    <dgm:cxn modelId="{9ABC363D-0302-4DD7-B5AA-A25F75E59605}" type="presOf" srcId="{0681DBE1-64EC-4E94-A5E7-9870E5AB5E4E}" destId="{0A059BCD-0259-484B-8FEA-B4A3B3180C46}" srcOrd="0" destOrd="0" presId="urn:microsoft.com/office/officeart/2005/8/layout/architecture"/>
    <dgm:cxn modelId="{C30FC753-09B9-4D0F-8555-F12AD36F4C7D}" srcId="{A47B9A8E-6AA0-4D12-9D7C-42CC185EE61B}" destId="{0681DBE1-64EC-4E94-A5E7-9870E5AB5E4E}" srcOrd="0" destOrd="0" parTransId="{2BA2E293-0C31-482A-904B-ED25B81EA190}" sibTransId="{1A8B4BF2-387C-4E75-BE2A-F9DE3AAE07DB}"/>
    <dgm:cxn modelId="{9D9D7F68-7884-4EE8-B79D-6CC4AB33130C}" srcId="{A47B9A8E-6AA0-4D12-9D7C-42CC185EE61B}" destId="{45363C05-BC02-4649-AFAC-7480E8E9F9DB}" srcOrd="3" destOrd="0" parTransId="{95F4DDEA-6077-47DB-A63C-5D00BF28037A}" sibTransId="{F973856B-D56C-4C7E-8CAB-938EB0584A0D}"/>
    <dgm:cxn modelId="{3644EDF3-EAE3-4146-901A-7E3857FF783F}" type="presOf" srcId="{3E1B82C6-0146-4941-9DED-88A55113C90F}" destId="{4C00EDE9-27C3-4A99-991A-AD6BCE86CC2F}" srcOrd="0" destOrd="0" presId="urn:microsoft.com/office/officeart/2005/8/layout/architecture"/>
    <dgm:cxn modelId="{F0C39CF1-C50B-40B1-BCB4-0E38DDF82487}" type="presParOf" srcId="{9A7E0318-E48A-4634-B493-AE5929CE2761}" destId="{A2FF925F-43FB-47C2-A8CC-DD636E14A690}" srcOrd="0" destOrd="0" presId="urn:microsoft.com/office/officeart/2005/8/layout/architecture"/>
    <dgm:cxn modelId="{0A7CF94A-41CC-4A50-A4C7-DC94C2B404DA}" type="presParOf" srcId="{A2FF925F-43FB-47C2-A8CC-DD636E14A690}" destId="{0A059BCD-0259-484B-8FEA-B4A3B3180C46}" srcOrd="0" destOrd="0" presId="urn:microsoft.com/office/officeart/2005/8/layout/architecture"/>
    <dgm:cxn modelId="{F48A6B22-80DC-4FAF-ABC7-FB233C9A4C30}" type="presParOf" srcId="{A2FF925F-43FB-47C2-A8CC-DD636E14A690}" destId="{0CD2CD42-86D6-4612-8E0F-44F7C6DBF358}" srcOrd="1" destOrd="0" presId="urn:microsoft.com/office/officeart/2005/8/layout/architecture"/>
    <dgm:cxn modelId="{F7EEA789-8947-4F4E-9B6E-987FE2E98441}" type="presParOf" srcId="{9A7E0318-E48A-4634-B493-AE5929CE2761}" destId="{89DEA69A-2824-48BB-AFBD-D028B8ED3F92}" srcOrd="1" destOrd="0" presId="urn:microsoft.com/office/officeart/2005/8/layout/architecture"/>
    <dgm:cxn modelId="{081CA312-C52D-416C-8876-D7002BD1DC02}" type="presParOf" srcId="{9A7E0318-E48A-4634-B493-AE5929CE2761}" destId="{D0275267-5B6C-48A1-8CBE-BA12A4D31DC2}" srcOrd="2" destOrd="0" presId="urn:microsoft.com/office/officeart/2005/8/layout/architecture"/>
    <dgm:cxn modelId="{BA7229C6-3550-4C76-A3F4-044DAEA64E68}" type="presParOf" srcId="{D0275267-5B6C-48A1-8CBE-BA12A4D31DC2}" destId="{12A3FABA-2215-45D2-834C-C8CEC1E9E8E0}" srcOrd="0" destOrd="0" presId="urn:microsoft.com/office/officeart/2005/8/layout/architecture"/>
    <dgm:cxn modelId="{3A38B1D5-A98F-42F5-99C4-81C6FFAF3307}" type="presParOf" srcId="{D0275267-5B6C-48A1-8CBE-BA12A4D31DC2}" destId="{A118BA36-F928-410D-9112-C65448943EC2}" srcOrd="1" destOrd="0" presId="urn:microsoft.com/office/officeart/2005/8/layout/architecture"/>
    <dgm:cxn modelId="{83F3701F-8FEF-465C-BEDF-BCC461B07CC9}" type="presParOf" srcId="{9A7E0318-E48A-4634-B493-AE5929CE2761}" destId="{45B1F01F-0F04-4EB6-972B-4125634E80A5}" srcOrd="3" destOrd="0" presId="urn:microsoft.com/office/officeart/2005/8/layout/architecture"/>
    <dgm:cxn modelId="{30F68A90-7DB1-4E4D-8AA8-47631BF471A0}" type="presParOf" srcId="{9A7E0318-E48A-4634-B493-AE5929CE2761}" destId="{48619352-CA4E-4F33-BF48-00D0A1817DBD}" srcOrd="4" destOrd="0" presId="urn:microsoft.com/office/officeart/2005/8/layout/architecture"/>
    <dgm:cxn modelId="{234816A5-C241-4B87-A53A-9E329530F4DD}" type="presParOf" srcId="{48619352-CA4E-4F33-BF48-00D0A1817DBD}" destId="{4C00EDE9-27C3-4A99-991A-AD6BCE86CC2F}" srcOrd="0" destOrd="0" presId="urn:microsoft.com/office/officeart/2005/8/layout/architecture"/>
    <dgm:cxn modelId="{3E4B0D78-1942-41AC-9CEE-994384944778}" type="presParOf" srcId="{48619352-CA4E-4F33-BF48-00D0A1817DBD}" destId="{5ADD9C02-D3DF-4CB9-AECB-65CA06B432C9}" srcOrd="1" destOrd="0" presId="urn:microsoft.com/office/officeart/2005/8/layout/architecture"/>
    <dgm:cxn modelId="{55E73B40-F976-4525-9E68-F9CE3CD5CB8B}" type="presParOf" srcId="{9A7E0318-E48A-4634-B493-AE5929CE2761}" destId="{AB5891DC-3B7C-4A62-9DBD-1860A124EBCB}" srcOrd="5" destOrd="0" presId="urn:microsoft.com/office/officeart/2005/8/layout/architecture"/>
    <dgm:cxn modelId="{F08537A5-C3EC-4E99-970F-8B6A9E3D63A7}" type="presParOf" srcId="{9A7E0318-E48A-4634-B493-AE5929CE2761}" destId="{576A3F16-D8C9-4905-A231-6B817BAAFD0C}" srcOrd="6" destOrd="0" presId="urn:microsoft.com/office/officeart/2005/8/layout/architecture"/>
    <dgm:cxn modelId="{4BD76AA9-6E01-46D5-9480-77765541CE28}" type="presParOf" srcId="{576A3F16-D8C9-4905-A231-6B817BAAFD0C}" destId="{82178789-5DD4-4497-A8F0-3E2E75AD6E32}" srcOrd="0" destOrd="0" presId="urn:microsoft.com/office/officeart/2005/8/layout/architecture"/>
    <dgm:cxn modelId="{1C9C465F-76A1-4580-BDEF-0D0F53DCDB2F}" type="presParOf" srcId="{576A3F16-D8C9-4905-A231-6B817BAAFD0C}" destId="{C0A14EB9-BEA8-4EA3-9394-33910BB94619}" srcOrd="1" destOrd="0" presId="urn:microsoft.com/office/officeart/2005/8/layout/archite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59BCD-0259-484B-8FEA-B4A3B3180C46}">
      <dsp:nvSpPr>
        <dsp:cNvPr id="0" name=""/>
        <dsp:cNvSpPr/>
      </dsp:nvSpPr>
      <dsp:spPr>
        <a:xfrm>
          <a:off x="1387" y="0"/>
          <a:ext cx="1352847" cy="1114468"/>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latin typeface="Calibri" panose="020F0502020204030204" pitchFamily="34" charset="0"/>
            </a:rPr>
            <a:t>Bio-physical </a:t>
          </a:r>
          <a:br>
            <a:rPr lang="en-US" sz="1400" b="1" kern="1200" dirty="0" smtClean="0">
              <a:latin typeface="Calibri" panose="020F0502020204030204" pitchFamily="34" charset="0"/>
            </a:rPr>
          </a:br>
          <a:r>
            <a:rPr lang="en-US" sz="1200" kern="1200" dirty="0" smtClean="0">
              <a:latin typeface="Calibri" panose="020F0502020204030204" pitchFamily="34" charset="0"/>
            </a:rPr>
            <a:t>land use, soil, climate, </a:t>
          </a:r>
          <a:r>
            <a:rPr lang="en-US" sz="1200" kern="1200" dirty="0" err="1" smtClean="0">
              <a:latin typeface="Calibri" panose="020F0502020204030204" pitchFamily="34" charset="0"/>
            </a:rPr>
            <a:t>aez</a:t>
          </a:r>
          <a:r>
            <a:rPr lang="en-US" sz="1200" kern="1200" dirty="0" smtClean="0">
              <a:latin typeface="Calibri" panose="020F0502020204030204" pitchFamily="34" charset="0"/>
            </a:rPr>
            <a:t> (IIASA, CRU, USGS)</a:t>
          </a:r>
          <a:endParaRPr lang="en-US" sz="1200" kern="1200" dirty="0">
            <a:latin typeface="Calibri" panose="020F0502020204030204" pitchFamily="34" charset="0"/>
          </a:endParaRPr>
        </a:p>
      </dsp:txBody>
      <dsp:txXfrm>
        <a:off x="34029" y="32642"/>
        <a:ext cx="1287563" cy="1049184"/>
      </dsp:txXfrm>
    </dsp:sp>
    <dsp:sp modelId="{12A3FABA-2215-45D2-834C-C8CEC1E9E8E0}">
      <dsp:nvSpPr>
        <dsp:cNvPr id="0" name=""/>
        <dsp:cNvSpPr/>
      </dsp:nvSpPr>
      <dsp:spPr>
        <a:xfrm>
          <a:off x="1606567" y="0"/>
          <a:ext cx="1352847" cy="1114468"/>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latin typeface="Calibri" panose="020F0502020204030204" pitchFamily="34" charset="0"/>
            </a:rPr>
            <a:t>Production</a:t>
          </a:r>
          <a:br>
            <a:rPr lang="en-US" sz="1400" b="1" kern="1200" dirty="0" smtClean="0">
              <a:latin typeface="Calibri" panose="020F0502020204030204" pitchFamily="34" charset="0"/>
            </a:rPr>
          </a:br>
          <a:r>
            <a:rPr lang="en-US" sz="1400" kern="1200" dirty="0" smtClean="0">
              <a:latin typeface="Calibri" panose="020F0502020204030204" pitchFamily="34" charset="0"/>
            </a:rPr>
            <a:t>SPAM</a:t>
          </a:r>
          <a:br>
            <a:rPr lang="en-US" sz="1400" kern="1200" dirty="0" smtClean="0">
              <a:latin typeface="Calibri" panose="020F0502020204030204" pitchFamily="34" charset="0"/>
            </a:rPr>
          </a:br>
          <a:r>
            <a:rPr lang="en-US" sz="1200" kern="1200" dirty="0" smtClean="0">
              <a:latin typeface="Calibri" panose="020F0502020204030204" pitchFamily="34" charset="0"/>
            </a:rPr>
            <a:t>(admin records, suitability)</a:t>
          </a:r>
          <a:endParaRPr lang="en-US" sz="1200" kern="1200" dirty="0">
            <a:latin typeface="Calibri" panose="020F0502020204030204" pitchFamily="34" charset="0"/>
          </a:endParaRPr>
        </a:p>
      </dsp:txBody>
      <dsp:txXfrm>
        <a:off x="1639209" y="32642"/>
        <a:ext cx="1287563" cy="1049184"/>
      </dsp:txXfrm>
    </dsp:sp>
    <dsp:sp modelId="{4C00EDE9-27C3-4A99-991A-AD6BCE86CC2F}">
      <dsp:nvSpPr>
        <dsp:cNvPr id="0" name=""/>
        <dsp:cNvSpPr/>
      </dsp:nvSpPr>
      <dsp:spPr>
        <a:xfrm>
          <a:off x="3161639" y="0"/>
          <a:ext cx="1352847" cy="1114468"/>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latin typeface="Calibri" panose="020F0502020204030204" pitchFamily="34" charset="0"/>
            </a:rPr>
            <a:t>Socio-eco</a:t>
          </a:r>
          <a:r>
            <a:rPr lang="en-US" sz="1400" kern="1200" dirty="0" smtClean="0">
              <a:latin typeface="Calibri" panose="020F0502020204030204" pitchFamily="34" charset="0"/>
            </a:rPr>
            <a:t> </a:t>
          </a:r>
          <a:br>
            <a:rPr lang="en-US" sz="1400" kern="1200" dirty="0" smtClean="0">
              <a:latin typeface="Calibri" panose="020F0502020204030204" pitchFamily="34" charset="0"/>
            </a:rPr>
          </a:br>
          <a:r>
            <a:rPr lang="en-US" sz="1200" kern="1200" dirty="0" smtClean="0">
              <a:latin typeface="Calibri" panose="020F0502020204030204" pitchFamily="34" charset="0"/>
            </a:rPr>
            <a:t>pop. poverty, factor productivity</a:t>
          </a:r>
          <a:br>
            <a:rPr lang="en-US" sz="1200" kern="1200" dirty="0" smtClean="0">
              <a:latin typeface="Calibri" panose="020F0502020204030204" pitchFamily="34" charset="0"/>
            </a:rPr>
          </a:br>
          <a:r>
            <a:rPr lang="en-US" sz="1200" kern="1200" dirty="0" smtClean="0">
              <a:latin typeface="Calibri" panose="020F0502020204030204" pitchFamily="34" charset="0"/>
            </a:rPr>
            <a:t>(LSMS, </a:t>
          </a:r>
          <a:r>
            <a:rPr lang="en-US" sz="1200" kern="1200" dirty="0" err="1" smtClean="0">
              <a:latin typeface="Calibri" panose="020F0502020204030204" pitchFamily="34" charset="0"/>
            </a:rPr>
            <a:t>ag</a:t>
          </a:r>
          <a:r>
            <a:rPr lang="en-US" sz="1200" kern="1200" dirty="0" smtClean="0">
              <a:latin typeface="Calibri" panose="020F0502020204030204" pitchFamily="34" charset="0"/>
            </a:rPr>
            <a:t>. census, DHS, FAO)</a:t>
          </a:r>
          <a:endParaRPr lang="en-US" sz="1200" kern="1200" dirty="0">
            <a:latin typeface="Calibri" panose="020F0502020204030204" pitchFamily="34" charset="0"/>
          </a:endParaRPr>
        </a:p>
      </dsp:txBody>
      <dsp:txXfrm>
        <a:off x="3194281" y="32642"/>
        <a:ext cx="1287563" cy="1049184"/>
      </dsp:txXfrm>
    </dsp:sp>
    <dsp:sp modelId="{82178789-5DD4-4497-A8F0-3E2E75AD6E32}">
      <dsp:nvSpPr>
        <dsp:cNvPr id="0" name=""/>
        <dsp:cNvSpPr/>
      </dsp:nvSpPr>
      <dsp:spPr>
        <a:xfrm>
          <a:off x="4741765" y="0"/>
          <a:ext cx="1352847" cy="1114468"/>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latin typeface="Calibri" panose="020F0502020204030204" pitchFamily="34" charset="0"/>
            </a:rPr>
            <a:t>Markets</a:t>
          </a:r>
          <a:br>
            <a:rPr lang="en-US" sz="1400" b="1" kern="1200" dirty="0" smtClean="0">
              <a:latin typeface="Calibri" panose="020F0502020204030204" pitchFamily="34" charset="0"/>
            </a:rPr>
          </a:br>
          <a:r>
            <a:rPr lang="en-US" sz="1400" kern="1200" dirty="0" smtClean="0">
              <a:latin typeface="Calibri" panose="020F0502020204030204" pitchFamily="34" charset="0"/>
            </a:rPr>
            <a:t>infrastructure, transportation, market access</a:t>
          </a:r>
          <a:endParaRPr lang="en-US" sz="1400" kern="1200" dirty="0">
            <a:latin typeface="Calibri" panose="020F0502020204030204" pitchFamily="34" charset="0"/>
          </a:endParaRPr>
        </a:p>
      </dsp:txBody>
      <dsp:txXfrm>
        <a:off x="4774407" y="32642"/>
        <a:ext cx="1287563" cy="1049184"/>
      </dsp:txXfrm>
    </dsp:sp>
  </dsp:spTree>
</dsp:drawing>
</file>

<file path=ppt/diagrams/layout1.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7D81E-63C9-48E5-A1EE-3CC0DF3C058E}" type="datetimeFigureOut">
              <a:rPr lang="en-US" smtClean="0"/>
              <a:t>8/12/2015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B567AE-7C45-4B82-9C07-D24F820C6684}" type="slidenum">
              <a:rPr lang="en-US" smtClean="0"/>
              <a:t>‹#›</a:t>
            </a:fld>
            <a:endParaRPr lang="en-US"/>
          </a:p>
        </p:txBody>
      </p:sp>
    </p:spTree>
    <p:extLst>
      <p:ext uri="{BB962C8B-B14F-4D97-AF65-F5344CB8AC3E}">
        <p14:creationId xmlns:p14="http://schemas.microsoft.com/office/powerpoint/2010/main" val="4286554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Burkina Faso example</a:t>
            </a:r>
            <a:endParaRPr lang="fr-FR" dirty="0"/>
          </a:p>
        </p:txBody>
      </p:sp>
      <p:sp>
        <p:nvSpPr>
          <p:cNvPr id="4" name="Slide Number Placeholder 3"/>
          <p:cNvSpPr>
            <a:spLocks noGrp="1"/>
          </p:cNvSpPr>
          <p:nvPr>
            <p:ph type="sldNum" sz="quarter" idx="10"/>
          </p:nvPr>
        </p:nvSpPr>
        <p:spPr/>
        <p:txBody>
          <a:bodyPr/>
          <a:lstStyle/>
          <a:p>
            <a:fld id="{A5B567AE-7C45-4B82-9C07-D24F820C6684}" type="slidenum">
              <a:rPr lang="en-US" smtClean="0"/>
              <a:t>7</a:t>
            </a:fld>
            <a:endParaRPr lang="en-US"/>
          </a:p>
        </p:txBody>
      </p:sp>
    </p:spTree>
    <p:extLst>
      <p:ext uri="{BB962C8B-B14F-4D97-AF65-F5344CB8AC3E}">
        <p14:creationId xmlns:p14="http://schemas.microsoft.com/office/powerpoint/2010/main" val="407638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5B567AE-7C45-4B82-9C07-D24F820C6684}" type="slidenum">
              <a:rPr lang="en-US" smtClean="0"/>
              <a:t>10</a:t>
            </a:fld>
            <a:endParaRPr lang="en-US"/>
          </a:p>
        </p:txBody>
      </p:sp>
    </p:spTree>
    <p:extLst>
      <p:ext uri="{BB962C8B-B14F-4D97-AF65-F5344CB8AC3E}">
        <p14:creationId xmlns:p14="http://schemas.microsoft.com/office/powerpoint/2010/main" val="3491880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useful use of HS. </a:t>
            </a:r>
            <a:r>
              <a:rPr lang="en-US" dirty="0" smtClean="0"/>
              <a:t>Allows</a:t>
            </a:r>
            <a:r>
              <a:rPr lang="en-US" baseline="0" dirty="0" smtClean="0"/>
              <a:t> for much more granular characterization of national farming systems, distinct by country, which could way heavily in informing SPAM suitability coefficients. Other similar work carried out for Ghana tree crops. Based on estimated likelihood of a </a:t>
            </a:r>
            <a:r>
              <a:rPr lang="en-US" baseline="0" dirty="0" err="1" smtClean="0"/>
              <a:t>hh</a:t>
            </a:r>
            <a:r>
              <a:rPr lang="en-US" baseline="0" dirty="0" smtClean="0"/>
              <a:t> growing a specific crop mix. Farming System Book Update.</a:t>
            </a:r>
            <a:endParaRPr lang="en-US" dirty="0"/>
          </a:p>
        </p:txBody>
      </p:sp>
      <p:sp>
        <p:nvSpPr>
          <p:cNvPr id="4" name="Slide Number Placeholder 3"/>
          <p:cNvSpPr>
            <a:spLocks noGrp="1"/>
          </p:cNvSpPr>
          <p:nvPr>
            <p:ph type="sldNum" sz="quarter" idx="10"/>
          </p:nvPr>
        </p:nvSpPr>
        <p:spPr/>
        <p:txBody>
          <a:bodyPr/>
          <a:lstStyle/>
          <a:p>
            <a:fld id="{AD13D9CB-1ABB-4364-A1EF-CD12208706FC}" type="slidenum">
              <a:rPr lang="en-US" smtClean="0"/>
              <a:t>13</a:t>
            </a:fld>
            <a:endParaRPr lang="en-US"/>
          </a:p>
        </p:txBody>
      </p:sp>
    </p:spTree>
    <p:extLst>
      <p:ext uri="{BB962C8B-B14F-4D97-AF65-F5344CB8AC3E}">
        <p14:creationId xmlns:p14="http://schemas.microsoft.com/office/powerpoint/2010/main" val="2319408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5B567AE-7C45-4B82-9C07-D24F820C6684}" type="slidenum">
              <a:rPr lang="en-US" smtClean="0"/>
              <a:t>25</a:t>
            </a:fld>
            <a:endParaRPr lang="en-US"/>
          </a:p>
        </p:txBody>
      </p:sp>
    </p:spTree>
    <p:extLst>
      <p:ext uri="{BB962C8B-B14F-4D97-AF65-F5344CB8AC3E}">
        <p14:creationId xmlns:p14="http://schemas.microsoft.com/office/powerpoint/2010/main" val="37540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85DB3CD-82CE-4D61-A55F-4B85DC44DBC7}" type="slidenum">
              <a:rPr lang="en-US" smtClean="0"/>
              <a:pPr/>
              <a:t>29</a:t>
            </a:fld>
            <a:endParaRPr lang="en-US"/>
          </a:p>
        </p:txBody>
      </p:sp>
    </p:spTree>
    <p:extLst>
      <p:ext uri="{BB962C8B-B14F-4D97-AF65-F5344CB8AC3E}">
        <p14:creationId xmlns:p14="http://schemas.microsoft.com/office/powerpoint/2010/main" val="2853909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4F383E-3430-4039-8248-1B1C0B93D6A2}"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059187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4F383E-3430-4039-8248-1B1C0B93D6A2}"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3205009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4F383E-3430-4039-8248-1B1C0B93D6A2}"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1216493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582400" y="6400800"/>
            <a:ext cx="914400" cy="396240"/>
          </a:xfrm>
        </p:spPr>
        <p:txBody>
          <a:bodyPr/>
          <a:lstStyle/>
          <a:p>
            <a:fld id="{47C198E2-3EBB-4273-84A1-D23D84FB3518}" type="slidenum">
              <a:rPr lang="en-US" smtClean="0"/>
              <a:pPr/>
              <a:t>‹#›</a:t>
            </a:fld>
            <a:endParaRPr lang="en-US" dirty="0"/>
          </a:p>
        </p:txBody>
      </p:sp>
      <p:sp>
        <p:nvSpPr>
          <p:cNvPr id="9" name="Text Placeholder 8"/>
          <p:cNvSpPr>
            <a:spLocks noGrp="1"/>
          </p:cNvSpPr>
          <p:nvPr>
            <p:ph type="body" sz="quarter" idx="12"/>
          </p:nvPr>
        </p:nvSpPr>
        <p:spPr>
          <a:xfrm>
            <a:off x="609600" y="2514600"/>
            <a:ext cx="10363200" cy="4038600"/>
          </a:xfrm>
          <a:prstGeom prst="rect">
            <a:avLst/>
          </a:prstGeom>
        </p:spPr>
        <p:txBody>
          <a:bodyPr/>
          <a:lstStyle>
            <a:lvl1pPr>
              <a:buClr>
                <a:srgbClr val="EC821C"/>
              </a:buClr>
              <a:defRPr sz="2800"/>
            </a:lvl1pPr>
            <a:lvl2pPr>
              <a:buClr>
                <a:srgbClr val="EC821C"/>
              </a:buClr>
              <a:defRPr sz="2800"/>
            </a:lvl2pPr>
            <a:lvl3pPr>
              <a:buClr>
                <a:srgbClr val="EC821C"/>
              </a:buClr>
              <a:defRPr sz="2400"/>
            </a:lvl3pPr>
            <a:lvl4pPr>
              <a:buClr>
                <a:srgbClr val="EC821C"/>
              </a:buClr>
              <a:defRPr sz="2000"/>
            </a:lvl4pPr>
            <a:lvl5pPr>
              <a:buClr>
                <a:srgbClr val="EC821C"/>
              </a:buCl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1" hasCustomPrompt="1"/>
          </p:nvPr>
        </p:nvSpPr>
        <p:spPr>
          <a:xfrm>
            <a:off x="609600" y="1295400"/>
            <a:ext cx="10160000" cy="1143000"/>
          </a:xfrm>
          <a:prstGeom prst="rect">
            <a:avLst/>
          </a:prstGeom>
        </p:spPr>
        <p:txBody>
          <a:bodyPr/>
          <a:lstStyle>
            <a:lvl1pPr marL="114300" indent="0" algn="l">
              <a:buNone/>
              <a:defRPr sz="4800"/>
            </a:lvl1pPr>
          </a:lstStyle>
          <a:p>
            <a:pPr lvl="0"/>
            <a:r>
              <a:rPr lang="en-US" dirty="0" smtClean="0"/>
              <a:t>Title of presentation here</a:t>
            </a:r>
            <a:endParaRPr lang="en-US" dirty="0"/>
          </a:p>
        </p:txBody>
      </p:sp>
    </p:spTree>
    <p:extLst>
      <p:ext uri="{BB962C8B-B14F-4D97-AF65-F5344CB8AC3E}">
        <p14:creationId xmlns:p14="http://schemas.microsoft.com/office/powerpoint/2010/main" val="288759473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7011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0875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650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9086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6207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978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9440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800" spc="3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64F383E-3430-4039-8248-1B1C0B93D6A2}"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07939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02298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6740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5954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0784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4406901"/>
            <a:ext cx="10363200" cy="1362075"/>
          </a:xfrm>
        </p:spPr>
        <p:txBody>
          <a:bodyPr anchor="t">
            <a:normAutofit/>
          </a:bodyPr>
          <a:lstStyle>
            <a:lvl1pPr algn="r">
              <a:defRPr sz="2800" b="1" i="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641686"/>
            <a:ext cx="10363200" cy="2787315"/>
          </a:xfrm>
        </p:spPr>
        <p:txBody>
          <a:bodyPr anchor="b">
            <a:normAutofit/>
          </a:bodyPr>
          <a:lstStyle>
            <a:lvl1pPr marL="0" indent="0">
              <a:buNone/>
              <a:defRPr sz="7200">
                <a:solidFill>
                  <a:schemeClr val="accent5">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064F383E-3430-4039-8248-1B1C0B93D6A2}"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642203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4F383E-3430-4039-8248-1B1C0B93D6A2}"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1919628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4F383E-3430-4039-8248-1B1C0B93D6A2}" type="datetimeFigureOut">
              <a:rPr lang="en-US" smtClean="0"/>
              <a:t>8/12/2015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163152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4F383E-3430-4039-8248-1B1C0B93D6A2}" type="datetimeFigureOut">
              <a:rPr lang="en-US" smtClean="0"/>
              <a:t>8/12/2015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350958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4F383E-3430-4039-8248-1B1C0B93D6A2}" type="datetimeFigureOut">
              <a:rPr lang="en-US" smtClean="0"/>
              <a:t>8/12/2015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731818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normAutofit/>
          </a:bodyPr>
          <a:lstStyle>
            <a:lvl1pPr algn="l">
              <a:defRPr sz="2800" b="1"/>
            </a:lvl1pPr>
          </a:lstStyle>
          <a:p>
            <a:r>
              <a:rPr lang="en-US" dirty="0" smtClean="0"/>
              <a:t>Click to edit Master title style</a:t>
            </a:r>
            <a:endParaRPr lang="en-US" dirty="0"/>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2133601"/>
            <a:ext cx="4011084" cy="3992563"/>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064F383E-3430-4039-8248-1B1C0B93D6A2}"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1927948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4F383E-3430-4039-8248-1B1C0B93D6A2}"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400447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4F383E-3430-4039-8248-1B1C0B93D6A2}" type="datetimeFigureOut">
              <a:rPr lang="en-US" smtClean="0"/>
              <a:t>8/12/2015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6510DA-C5FE-4B22-B0ED-79532A8CD27D}" type="slidenum">
              <a:rPr lang="en-US" smtClean="0"/>
              <a:t>‹#›</a:t>
            </a:fld>
            <a:endParaRPr lang="en-US"/>
          </a:p>
        </p:txBody>
      </p:sp>
    </p:spTree>
    <p:extLst>
      <p:ext uri="{BB962C8B-B14F-4D97-AF65-F5344CB8AC3E}">
        <p14:creationId xmlns:p14="http://schemas.microsoft.com/office/powerpoint/2010/main" val="35162788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l" defTabSz="914400" rtl="0" eaLnBrk="1" latinLnBrk="0" hangingPunct="1">
        <a:spcBef>
          <a:spcPct val="0"/>
        </a:spcBef>
        <a:buNone/>
        <a:defRPr sz="4400" kern="1200">
          <a:solidFill>
            <a:schemeClr val="tx1"/>
          </a:solidFill>
          <a:latin typeface="Trebuchet MS"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rebuchet MS"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rebuchet MS"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rebuchet MS"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rebuchet MS"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rebuchet MS"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21E23D-19F1-4902-8F5A-29F7CCAAF0FC}"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0F1477-5943-418D-95E9-28E9B12FE41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77250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7.emf"/></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483921" y="583070"/>
            <a:ext cx="2536002" cy="638353"/>
          </a:xfrm>
          <a:prstGeom prst="rect">
            <a:avLst/>
          </a:prstGeom>
        </p:spPr>
      </p:pic>
      <p:sp>
        <p:nvSpPr>
          <p:cNvPr id="9" name="Title 1"/>
          <p:cNvSpPr>
            <a:spLocks noGrp="1"/>
          </p:cNvSpPr>
          <p:nvPr>
            <p:ph type="ctrTitle"/>
          </p:nvPr>
        </p:nvSpPr>
        <p:spPr>
          <a:xfrm>
            <a:off x="461808" y="1265580"/>
            <a:ext cx="5634192" cy="3244164"/>
          </a:xfrm>
        </p:spPr>
        <p:txBody>
          <a:bodyPr>
            <a:noAutofit/>
          </a:bodyPr>
          <a:lstStyle/>
          <a:p>
            <a:pPr algn="l"/>
            <a:r>
              <a:rPr lang="en-US" sz="3000" i="1" spc="300" dirty="0" smtClean="0"/>
              <a:t>SUPPORTING STRATEGIC INVESTMENT CHOICES IN AGRICULTURAL TECHNOLOGY DEVELOPMENT AND ADOPTION </a:t>
            </a:r>
            <a:endParaRPr lang="en-US" sz="3000" dirty="0">
              <a:solidFill>
                <a:schemeClr val="accent5"/>
              </a:solidFill>
            </a:endParaRPr>
          </a:p>
        </p:txBody>
      </p:sp>
      <p:sp>
        <p:nvSpPr>
          <p:cNvPr id="11" name="Subtitle 2"/>
          <p:cNvSpPr>
            <a:spLocks noGrp="1"/>
          </p:cNvSpPr>
          <p:nvPr>
            <p:ph type="subTitle" idx="1"/>
          </p:nvPr>
        </p:nvSpPr>
        <p:spPr>
          <a:xfrm>
            <a:off x="347508" y="4873077"/>
            <a:ext cx="5748492" cy="1077149"/>
          </a:xfrm>
        </p:spPr>
        <p:txBody>
          <a:bodyPr anchor="ctr">
            <a:noAutofit/>
          </a:bodyPr>
          <a:lstStyle/>
          <a:p>
            <a:pPr algn="l"/>
            <a:r>
              <a:rPr lang="en-US" sz="2800" spc="-150" dirty="0" smtClean="0">
                <a:solidFill>
                  <a:schemeClr val="accent5"/>
                </a:solidFill>
              </a:rPr>
              <a:t>1. </a:t>
            </a:r>
            <a:r>
              <a:rPr lang="en-US" sz="2800" spc="-150" dirty="0" err="1" smtClean="0">
                <a:solidFill>
                  <a:schemeClr val="accent5"/>
                </a:solidFill>
              </a:rPr>
              <a:t>HarvestChoice</a:t>
            </a:r>
            <a:r>
              <a:rPr lang="en-US" sz="2800" spc="-150" dirty="0" smtClean="0">
                <a:solidFill>
                  <a:schemeClr val="accent5"/>
                </a:solidFill>
              </a:rPr>
              <a:t> &amp; Technology Platform</a:t>
            </a:r>
          </a:p>
          <a:p>
            <a:pPr algn="l"/>
            <a:r>
              <a:rPr lang="en-US" sz="2800" spc="-150" dirty="0" smtClean="0">
                <a:solidFill>
                  <a:schemeClr val="accent5"/>
                </a:solidFill>
              </a:rPr>
              <a:t>2. Household data</a:t>
            </a:r>
            <a:endParaRPr lang="en-US" sz="2800" spc="-150" dirty="0">
              <a:solidFill>
                <a:schemeClr val="accent5"/>
              </a:solidFill>
            </a:endParaRPr>
          </a:p>
          <a:p>
            <a:pPr algn="l"/>
            <a:r>
              <a:rPr lang="en-US" sz="2800" spc="-150" dirty="0" smtClean="0">
                <a:solidFill>
                  <a:schemeClr val="accent5"/>
                </a:solidFill>
              </a:rPr>
              <a:t>3. Africa </a:t>
            </a:r>
            <a:r>
              <a:rPr lang="en-US" sz="2800" spc="-150" dirty="0">
                <a:solidFill>
                  <a:schemeClr val="accent5"/>
                </a:solidFill>
              </a:rPr>
              <a:t>RISING </a:t>
            </a:r>
            <a:r>
              <a:rPr lang="en-US" sz="2800" spc="-150" dirty="0" smtClean="0">
                <a:solidFill>
                  <a:schemeClr val="accent5"/>
                </a:solidFill>
              </a:rPr>
              <a:t>M&amp;E</a:t>
            </a:r>
            <a:endParaRPr lang="en-US" sz="2800" spc="-150" dirty="0">
              <a:solidFill>
                <a:schemeClr val="accent5"/>
              </a:solidFill>
            </a:endParaRPr>
          </a:p>
        </p:txBody>
      </p:sp>
      <p:sp>
        <p:nvSpPr>
          <p:cNvPr id="10" name="Rectangle 9"/>
          <p:cNvSpPr/>
          <p:nvPr/>
        </p:nvSpPr>
        <p:spPr>
          <a:xfrm>
            <a:off x="6441745" y="1923012"/>
            <a:ext cx="5482224" cy="4832092"/>
          </a:xfrm>
          <a:prstGeom prst="rect">
            <a:avLst/>
          </a:prstGeom>
        </p:spPr>
        <p:txBody>
          <a:bodyPr wrap="square" numCol="2" spcCol="91440">
            <a:spAutoFit/>
          </a:bodyPr>
          <a:lstStyle/>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BELIYOU HAILE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monitoring and evaluation</a:t>
            </a: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CARLO AZZARRI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microeconomics,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poverty</a:t>
            </a:r>
            <a:endPar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smtClean="0">
                <a:latin typeface="Calibri" panose="020F0502020204030204" pitchFamily="34" charset="0"/>
                <a:ea typeface="Calibri" panose="020F0502020204030204" pitchFamily="34" charset="0"/>
                <a:cs typeface="Times New Roman" panose="02020603050405020304" pitchFamily="18" charset="0"/>
              </a:rPr>
              <a:t>ELODIE VALETTE</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participatory GIS, spatial analysis</a:t>
            </a: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CINDY COX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technical writer, technology evaluation</a:t>
            </a: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CLEO ROBERTS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farming systems characterization</a:t>
            </a: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IVY ROMERO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administrative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coordinator</a:t>
            </a:r>
            <a:endParaRPr lang="en-US" sz="1400" spc="3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JAWOO KOO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crop/technology </a:t>
            </a: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modeling, </a:t>
            </a:r>
            <a:endPar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smtClean="0">
                <a:latin typeface="Calibri" panose="020F0502020204030204" pitchFamily="34" charset="0"/>
                <a:ea typeface="Calibri" panose="020F0502020204030204" pitchFamily="34" charset="0"/>
                <a:cs typeface="Times New Roman" panose="02020603050405020304" pitchFamily="18" charset="0"/>
              </a:rPr>
              <a:t>MARIA </a:t>
            </a:r>
            <a:r>
              <a:rPr lang="en-US" sz="1400" spc="300" dirty="0">
                <a:latin typeface="Calibri" panose="020F0502020204030204" pitchFamily="34" charset="0"/>
                <a:ea typeface="Calibri" panose="020F0502020204030204" pitchFamily="34" charset="0"/>
                <a:cs typeface="Times New Roman" panose="02020603050405020304" pitchFamily="18" charset="0"/>
              </a:rPr>
              <a:t>COMANESCU </a:t>
            </a:r>
            <a:br>
              <a:rPr lang="en-US" sz="1400" spc="3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web development,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programming</a:t>
            </a:r>
          </a:p>
          <a:p>
            <a:pPr>
              <a:spcBef>
                <a:spcPts val="1200"/>
              </a:spcBef>
              <a:spcAft>
                <a:spcPts val="1200"/>
              </a:spcAft>
            </a:pPr>
            <a:r>
              <a:rPr lang="en-US" sz="1400" spc="300" dirty="0" smtClean="0">
                <a:latin typeface="Calibri" panose="020F0502020204030204" pitchFamily="34" charset="0"/>
                <a:ea typeface="Calibri" panose="020F0502020204030204" pitchFamily="34" charset="0"/>
                <a:cs typeface="Times New Roman" panose="02020603050405020304" pitchFamily="18" charset="0"/>
              </a:rPr>
              <a:t>MELANIE </a:t>
            </a:r>
            <a:r>
              <a:rPr lang="en-US" sz="1400" spc="300" dirty="0">
                <a:latin typeface="Calibri" panose="020F0502020204030204" pitchFamily="34" charset="0"/>
                <a:ea typeface="Calibri" panose="020F0502020204030204" pitchFamily="34" charset="0"/>
                <a:cs typeface="Times New Roman" panose="02020603050405020304" pitchFamily="18" charset="0"/>
              </a:rPr>
              <a:t>BACOU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project management,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microeconomics</a:t>
            </a:r>
            <a:endPar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r>
              <a:rPr lang="en-US" sz="1400" spc="300" dirty="0" smtClean="0">
                <a:latin typeface="Calibri" panose="020F0502020204030204" pitchFamily="34" charset="0"/>
                <a:ea typeface="Calibri" panose="020F0502020204030204" pitchFamily="34" charset="0"/>
                <a:cs typeface="Times New Roman" panose="02020603050405020304" pitchFamily="18" charset="0"/>
              </a:rPr>
              <a:t>QUEENIE GONG</a:t>
            </a:r>
          </a:p>
          <a:p>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data </a:t>
            </a: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management,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SPAM</a:t>
            </a:r>
          </a:p>
          <a:p>
            <a:endParaRPr lang="en-US" sz="1400" dirty="0" smtClean="0">
              <a:solidFill>
                <a:srgbClr val="92D050"/>
              </a:solidFill>
              <a:latin typeface="Calibri" panose="020F0502020204030204" pitchFamily="34" charset="0"/>
              <a:ea typeface="Calibri" panose="020F0502020204030204" pitchFamily="34" charset="0"/>
              <a:cs typeface="Times New Roman" panose="02020603050405020304" pitchFamily="18" charset="0"/>
            </a:endParaRPr>
          </a:p>
          <a:p>
            <a:r>
              <a:rPr lang="en-US" sz="1400" dirty="0" smtClean="0">
                <a:latin typeface="Calibri" panose="020F0502020204030204" pitchFamily="34" charset="0"/>
                <a:ea typeface="Calibri" panose="020F0502020204030204" pitchFamily="34" charset="0"/>
                <a:cs typeface="Times New Roman" panose="02020603050405020304" pitchFamily="18" charset="0"/>
              </a:rPr>
              <a:t>S A R A    S I G N O R E L </a:t>
            </a:r>
            <a:r>
              <a:rPr lang="en-US" sz="1400" dirty="0" err="1" smtClean="0">
                <a:latin typeface="Calibri" panose="020F0502020204030204" pitchFamily="34" charset="0"/>
                <a:ea typeface="Calibri" panose="020F0502020204030204" pitchFamily="34" charset="0"/>
                <a:cs typeface="Times New Roman" panose="02020603050405020304" pitchFamily="18" charset="0"/>
              </a:rPr>
              <a:t>L</a:t>
            </a:r>
            <a:r>
              <a:rPr lang="en-US" sz="1400" dirty="0" smtClean="0">
                <a:latin typeface="Calibri" panose="020F0502020204030204" pitchFamily="34" charset="0"/>
                <a:ea typeface="Calibri" panose="020F0502020204030204" pitchFamily="34" charset="0"/>
                <a:cs typeface="Times New Roman" panose="02020603050405020304" pitchFamily="18" charset="0"/>
              </a:rPr>
              <a:t> I</a:t>
            </a:r>
          </a:p>
          <a:p>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Microeconomics, impact evaluation</a:t>
            </a:r>
            <a:endPar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smtClean="0">
                <a:latin typeface="Calibri" panose="020F0502020204030204" pitchFamily="34" charset="0"/>
                <a:ea typeface="Calibri" panose="020F0502020204030204" pitchFamily="34" charset="0"/>
                <a:cs typeface="Times New Roman" panose="02020603050405020304" pitchFamily="18" charset="0"/>
              </a:rPr>
              <a:t>HO-YOUNG KWON</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crop and soil process modeling</a:t>
            </a:r>
            <a:endParaRPr lang="en-US" sz="1400" spc="300" dirty="0" smtClean="0">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smtClean="0">
                <a:latin typeface="Calibri" panose="020F0502020204030204" pitchFamily="34" charset="0"/>
                <a:ea typeface="Calibri" panose="020F0502020204030204" pitchFamily="34" charset="0"/>
                <a:cs typeface="Times New Roman" panose="02020603050405020304" pitchFamily="18" charset="0"/>
              </a:rPr>
              <a:t>ULRIKE </a:t>
            </a:r>
            <a:r>
              <a:rPr lang="en-US" sz="1400" spc="300" dirty="0">
                <a:latin typeface="Calibri" panose="020F0502020204030204" pitchFamily="34" charset="0"/>
                <a:ea typeface="Calibri" panose="020F0502020204030204" pitchFamily="34" charset="0"/>
                <a:cs typeface="Times New Roman" panose="02020603050405020304" pitchFamily="18" charset="0"/>
              </a:rPr>
              <a:t>WOOD-SICHRA </a:t>
            </a:r>
            <a:br>
              <a:rPr lang="en-US" sz="1400" spc="300" dirty="0">
                <a:latin typeface="Calibri" panose="020F0502020204030204" pitchFamily="34" charset="0"/>
                <a:ea typeface="Calibri" panose="020F0502020204030204" pitchFamily="34" charset="0"/>
                <a:cs typeface="Times New Roman" panose="02020603050405020304" pitchFamily="18" charset="0"/>
              </a:rPr>
            </a:b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data management, SPAM, DREAM</a:t>
            </a:r>
            <a:endPar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spcBef>
                <a:spcPts val="1200"/>
              </a:spcBef>
            </a:pPr>
            <a:r>
              <a:rPr lang="en-US" sz="1400" spc="300" dirty="0">
                <a:latin typeface="Calibri" panose="020F0502020204030204" pitchFamily="34" charset="0"/>
                <a:ea typeface="Calibri" panose="020F0502020204030204" pitchFamily="34" charset="0"/>
                <a:cs typeface="Times New Roman" panose="02020603050405020304" pitchFamily="18" charset="0"/>
              </a:rPr>
              <a:t>ZHE GUO </a:t>
            </a:r>
            <a:r>
              <a:rPr lang="en-US" sz="1400" dirty="0">
                <a:latin typeface="Calibri" panose="020F0502020204030204" pitchFamily="34" charset="0"/>
                <a:ea typeface="Calibri" panose="020F0502020204030204" pitchFamily="34" charset="0"/>
                <a:cs typeface="Times New Roman" panose="02020603050405020304" pitchFamily="18" charset="0"/>
              </a:rPr>
              <a:t/>
            </a:r>
            <a:br>
              <a:rPr lang="en-US" sz="1400" dirty="0">
                <a:latin typeface="Calibri" panose="020F0502020204030204" pitchFamily="34" charset="0"/>
                <a:ea typeface="Calibri" panose="020F0502020204030204" pitchFamily="34" charset="0"/>
                <a:cs typeface="Times New Roman" panose="02020603050405020304" pitchFamily="18" charset="0"/>
              </a:rPr>
            </a:br>
            <a:r>
              <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GIS coordinator, market </a:t>
            </a:r>
            <a:r>
              <a:rPr lang="en-US" sz="1400" dirty="0" smtClean="0">
                <a:solidFill>
                  <a:schemeClr val="accent3"/>
                </a:solidFill>
                <a:latin typeface="Calibri" panose="020F0502020204030204" pitchFamily="34" charset="0"/>
                <a:ea typeface="Calibri" panose="020F0502020204030204" pitchFamily="34" charset="0"/>
                <a:cs typeface="Times New Roman" panose="02020603050405020304" pitchFamily="18" charset="0"/>
              </a:rPr>
              <a:t>accessibility, remote sensing</a:t>
            </a:r>
            <a:endParaRPr lang="en-US" sz="140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745" y="104083"/>
            <a:ext cx="4002795" cy="1818929"/>
          </a:xfrm>
          <a:prstGeom prst="rect">
            <a:avLst/>
          </a:prstGeom>
        </p:spPr>
      </p:pic>
      <p:pic>
        <p:nvPicPr>
          <p:cNvPr id="8" name="Picture 3" descr="sm-ifp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08" y="430759"/>
            <a:ext cx="102901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48093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25756" y="513441"/>
            <a:ext cx="2956095" cy="752367"/>
          </a:xfrm>
          <a:prstGeom prst="rect">
            <a:avLst/>
          </a:prstGeom>
        </p:spPr>
      </p:pic>
      <p:sp>
        <p:nvSpPr>
          <p:cNvPr id="9" name="Title 1"/>
          <p:cNvSpPr>
            <a:spLocks noGrp="1"/>
          </p:cNvSpPr>
          <p:nvPr>
            <p:ph type="ctrTitle"/>
          </p:nvPr>
        </p:nvSpPr>
        <p:spPr>
          <a:xfrm>
            <a:off x="591041" y="1947578"/>
            <a:ext cx="6081320" cy="2071688"/>
          </a:xfrm>
        </p:spPr>
        <p:txBody>
          <a:bodyPr>
            <a:noAutofit/>
          </a:bodyPr>
          <a:lstStyle/>
          <a:p>
            <a:r>
              <a:rPr lang="en-US" sz="3000" i="1" spc="300" dirty="0" smtClean="0">
                <a:latin typeface="+mn-lt"/>
              </a:rPr>
              <a:t>HOUSEHOLD SURVEY DATA</a:t>
            </a:r>
            <a:endParaRPr lang="en-US" sz="3000" dirty="0">
              <a:solidFill>
                <a:schemeClr val="accent5"/>
              </a:solidFill>
              <a:latin typeface="+mn-lt"/>
            </a:endParaRPr>
          </a:p>
        </p:txBody>
      </p:sp>
      <p:pic>
        <p:nvPicPr>
          <p:cNvPr id="6" name="Picture 3" descr="sm-ifp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63" y="513441"/>
            <a:ext cx="102901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1931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01982" y="1027009"/>
            <a:ext cx="8056418" cy="2585323"/>
          </a:xfrm>
          <a:prstGeom prst="rect">
            <a:avLst/>
          </a:prstGeom>
          <a:noFill/>
        </p:spPr>
        <p:txBody>
          <a:bodyPr wrap="square" rtlCol="0">
            <a:spAutoFit/>
          </a:bodyPr>
          <a:lstStyle/>
          <a:p>
            <a:r>
              <a:rPr lang="en-US" b="1" dirty="0"/>
              <a:t>Poverty </a:t>
            </a:r>
            <a:r>
              <a:rPr lang="en-US" dirty="0" smtClean="0"/>
              <a:t>-&gt; flagship, the most downloaded</a:t>
            </a:r>
          </a:p>
          <a:p>
            <a:r>
              <a:rPr lang="en-US" b="1" dirty="0" smtClean="0"/>
              <a:t>Consumption</a:t>
            </a:r>
            <a:endParaRPr lang="en-US" b="1" dirty="0"/>
          </a:p>
          <a:p>
            <a:pPr marL="285750" indent="-285750">
              <a:buFont typeface="Arial" panose="020B0604020202020204" pitchFamily="34" charset="0"/>
              <a:buChar char="•"/>
            </a:pPr>
            <a:r>
              <a:rPr lang="en-US" dirty="0"/>
              <a:t>Subnational per-capita total consumption (in PPP$), extracted from 24 nationally representative household </a:t>
            </a:r>
            <a:r>
              <a:rPr lang="en-US" dirty="0" smtClean="0"/>
              <a:t>consumption and expenditure surveys </a:t>
            </a:r>
            <a:r>
              <a:rPr lang="en-US" dirty="0"/>
              <a:t>conducted in various years circa-2005 (+-2 </a:t>
            </a:r>
            <a:r>
              <a:rPr lang="en-US" dirty="0" smtClean="0"/>
              <a:t>years)</a:t>
            </a:r>
          </a:p>
          <a:p>
            <a:r>
              <a:rPr lang="en-US" b="1" dirty="0" smtClean="0"/>
              <a:t>Nutrition</a:t>
            </a:r>
            <a:endParaRPr lang="en-US" b="1" dirty="0"/>
          </a:p>
          <a:p>
            <a:pPr marL="285750" indent="-285750">
              <a:buFont typeface="Arial" panose="020B0604020202020204" pitchFamily="34" charset="0"/>
              <a:buChar char="•"/>
            </a:pPr>
            <a:r>
              <a:rPr lang="en-US" dirty="0"/>
              <a:t>Information collected from </a:t>
            </a:r>
            <a:r>
              <a:rPr lang="en-US" dirty="0" smtClean="0"/>
              <a:t>60 DHS </a:t>
            </a:r>
            <a:r>
              <a:rPr lang="en-US" dirty="0"/>
              <a:t>(</a:t>
            </a:r>
            <a:r>
              <a:rPr lang="en-US" i="1" dirty="0"/>
              <a:t>Demographic and Health Survey</a:t>
            </a:r>
            <a:r>
              <a:rPr lang="en-US" dirty="0"/>
              <a:t>) Phase </a:t>
            </a:r>
            <a:r>
              <a:rPr lang="en-US" dirty="0" smtClean="0"/>
              <a:t>4, 5, and 6 (1999-2013) worldwide; 29 in Sub-Saharan Africa. Highly comparable across countries, wide spatial coverage, over time representation</a:t>
            </a:r>
            <a:endParaRPr lang="en-US" dirty="0"/>
          </a:p>
        </p:txBody>
      </p:sp>
      <p:sp>
        <p:nvSpPr>
          <p:cNvPr id="5" name="TextBox 4"/>
          <p:cNvSpPr txBox="1"/>
          <p:nvPr/>
        </p:nvSpPr>
        <p:spPr>
          <a:xfrm>
            <a:off x="2209800" y="533401"/>
            <a:ext cx="7848600" cy="461665"/>
          </a:xfrm>
          <a:prstGeom prst="rect">
            <a:avLst/>
          </a:prstGeom>
          <a:noFill/>
        </p:spPr>
        <p:txBody>
          <a:bodyPr wrap="square" rtlCol="0">
            <a:spAutoFit/>
          </a:bodyPr>
          <a:lstStyle/>
          <a:p>
            <a:pPr algn="ctr"/>
            <a:r>
              <a:rPr lang="en-US" sz="2400" b="1" dirty="0"/>
              <a:t>1. Sub-national </a:t>
            </a:r>
            <a:r>
              <a:rPr lang="en-US" sz="2400" b="1" dirty="0" smtClean="0"/>
              <a:t>mapping (poverty, consumption, nutrition)</a:t>
            </a:r>
            <a:endParaRPr lang="en-US" sz="2400" b="1" dirty="0"/>
          </a:p>
        </p:txBody>
      </p:sp>
      <p:sp>
        <p:nvSpPr>
          <p:cNvPr id="7" name="TextBox 6"/>
          <p:cNvSpPr txBox="1"/>
          <p:nvPr/>
        </p:nvSpPr>
        <p:spPr>
          <a:xfrm>
            <a:off x="1877291" y="3813864"/>
            <a:ext cx="8305800" cy="461665"/>
          </a:xfrm>
          <a:prstGeom prst="rect">
            <a:avLst/>
          </a:prstGeom>
          <a:noFill/>
        </p:spPr>
        <p:txBody>
          <a:bodyPr wrap="square" rtlCol="0">
            <a:spAutoFit/>
          </a:bodyPr>
          <a:lstStyle/>
          <a:p>
            <a:pPr algn="ctr"/>
            <a:r>
              <a:rPr lang="en-US" sz="2400" b="1" dirty="0"/>
              <a:t>2. </a:t>
            </a:r>
            <a:r>
              <a:rPr lang="en-US" sz="2400" b="1" dirty="0" smtClean="0"/>
              <a:t>Agriculture</a:t>
            </a:r>
            <a:endParaRPr lang="en-US" sz="2400" b="1" dirty="0"/>
          </a:p>
        </p:txBody>
      </p:sp>
      <p:sp>
        <p:nvSpPr>
          <p:cNvPr id="2" name="TextBox 1"/>
          <p:cNvSpPr txBox="1"/>
          <p:nvPr/>
        </p:nvSpPr>
        <p:spPr>
          <a:xfrm>
            <a:off x="2001982" y="4292395"/>
            <a:ext cx="8102600" cy="1477328"/>
          </a:xfrm>
          <a:prstGeom prst="rect">
            <a:avLst/>
          </a:prstGeom>
          <a:noFill/>
        </p:spPr>
        <p:txBody>
          <a:bodyPr wrap="square" rtlCol="0">
            <a:spAutoFit/>
          </a:bodyPr>
          <a:lstStyle/>
          <a:p>
            <a:r>
              <a:rPr lang="en-US" b="1" dirty="0" smtClean="0"/>
              <a:t>Farming system characterization (crop mix)</a:t>
            </a:r>
          </a:p>
          <a:p>
            <a:r>
              <a:rPr lang="en-US" b="1" dirty="0" smtClean="0"/>
              <a:t>Use of inputs (land, fertilizers, seeds, irrigation, labor) and their combination</a:t>
            </a:r>
          </a:p>
          <a:p>
            <a:r>
              <a:rPr lang="en-US" b="1" dirty="0" smtClean="0"/>
              <a:t>Yield, production</a:t>
            </a:r>
          </a:p>
          <a:p>
            <a:r>
              <a:rPr lang="en-US" b="1" dirty="0" smtClean="0"/>
              <a:t>Livelihoods</a:t>
            </a:r>
          </a:p>
          <a:p>
            <a:endParaRPr lang="en-US" b="1" dirty="0"/>
          </a:p>
        </p:txBody>
      </p:sp>
    </p:spTree>
    <p:extLst>
      <p:ext uri="{BB962C8B-B14F-4D97-AF65-F5344CB8AC3E}">
        <p14:creationId xmlns:p14="http://schemas.microsoft.com/office/powerpoint/2010/main" val="1066988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i="1" dirty="0"/>
              <a:t>1. POVERTY, CONSUMPTION, NUTRITION</a:t>
            </a:r>
            <a:endParaRPr lang="en-US" dirty="0"/>
          </a:p>
        </p:txBody>
      </p:sp>
      <p:sp>
        <p:nvSpPr>
          <p:cNvPr id="3" name="Content Placeholder 2"/>
          <p:cNvSpPr>
            <a:spLocks noGrp="1"/>
          </p:cNvSpPr>
          <p:nvPr>
            <p:ph idx="1"/>
          </p:nvPr>
        </p:nvSpPr>
        <p:spPr>
          <a:xfrm>
            <a:off x="5595584" y="1066800"/>
            <a:ext cx="6591868" cy="5668963"/>
          </a:xfrm>
        </p:spPr>
        <p:txBody>
          <a:bodyPr>
            <a:noAutofit/>
          </a:bodyPr>
          <a:lstStyle/>
          <a:p>
            <a:pPr marL="0" indent="0">
              <a:spcBef>
                <a:spcPts val="0"/>
              </a:spcBef>
              <a:buNone/>
            </a:pPr>
            <a:r>
              <a:rPr lang="en-US" sz="2000" dirty="0">
                <a:solidFill>
                  <a:srgbClr val="FFC000"/>
                </a:solidFill>
              </a:rPr>
              <a:t>Nutrition indicators</a:t>
            </a:r>
          </a:p>
          <a:p>
            <a:pPr>
              <a:spcBef>
                <a:spcPts val="0"/>
              </a:spcBef>
            </a:pPr>
            <a:r>
              <a:rPr lang="en-US" sz="2000" dirty="0">
                <a:latin typeface="+mn-lt"/>
              </a:rPr>
              <a:t>child anthropometric indicators (stunting, wasting, underweight)</a:t>
            </a:r>
          </a:p>
          <a:p>
            <a:pPr>
              <a:spcBef>
                <a:spcPts val="0"/>
              </a:spcBef>
            </a:pPr>
            <a:r>
              <a:rPr lang="en-US" sz="2000" dirty="0">
                <a:latin typeface="+mn-lt"/>
              </a:rPr>
              <a:t>BMI for </a:t>
            </a:r>
            <a:r>
              <a:rPr lang="en-US" sz="2000" dirty="0" smtClean="0">
                <a:latin typeface="+mn-lt"/>
              </a:rPr>
              <a:t>women</a:t>
            </a:r>
          </a:p>
          <a:p>
            <a:pPr>
              <a:spcBef>
                <a:spcPts val="0"/>
              </a:spcBef>
            </a:pPr>
            <a:r>
              <a:rPr lang="en-US" sz="2000" dirty="0" smtClean="0">
                <a:latin typeface="+mn-lt"/>
              </a:rPr>
              <a:t>hemoglobin for women</a:t>
            </a:r>
            <a:endParaRPr lang="en-US" sz="2000" dirty="0">
              <a:latin typeface="+mn-lt"/>
            </a:endParaRPr>
          </a:p>
          <a:p>
            <a:pPr>
              <a:spcBef>
                <a:spcPts val="0"/>
              </a:spcBef>
            </a:pPr>
            <a:r>
              <a:rPr lang="en-US" sz="2000" dirty="0">
                <a:latin typeface="+mn-lt"/>
              </a:rPr>
              <a:t>percentage of women and children with anemia</a:t>
            </a:r>
          </a:p>
          <a:p>
            <a:pPr>
              <a:spcBef>
                <a:spcPts val="0"/>
              </a:spcBef>
            </a:pPr>
            <a:r>
              <a:rPr lang="en-US" sz="2000" dirty="0" smtClean="0">
                <a:latin typeface="+mn-lt"/>
              </a:rPr>
              <a:t>DDS for women and children</a:t>
            </a:r>
          </a:p>
          <a:p>
            <a:pPr>
              <a:spcBef>
                <a:spcPts val="0"/>
              </a:spcBef>
            </a:pPr>
            <a:r>
              <a:rPr lang="en-US" sz="2000" dirty="0">
                <a:latin typeface="+mn-lt"/>
              </a:rPr>
              <a:t>antenatal care</a:t>
            </a:r>
          </a:p>
          <a:p>
            <a:pPr>
              <a:spcBef>
                <a:spcPts val="0"/>
              </a:spcBef>
            </a:pPr>
            <a:r>
              <a:rPr lang="en-US" sz="2000" dirty="0" smtClean="0">
                <a:latin typeface="+mn-lt"/>
              </a:rPr>
              <a:t>infant/young </a:t>
            </a:r>
            <a:r>
              <a:rPr lang="en-US" sz="2000" dirty="0">
                <a:latin typeface="+mn-lt"/>
              </a:rPr>
              <a:t>child breastfeeding practices</a:t>
            </a:r>
          </a:p>
          <a:p>
            <a:pPr>
              <a:spcBef>
                <a:spcPts val="0"/>
              </a:spcBef>
            </a:pPr>
            <a:r>
              <a:rPr lang="en-US" sz="2000" dirty="0">
                <a:latin typeface="+mn-lt"/>
              </a:rPr>
              <a:t>iron and vitamin A supplementation of women and &lt;5 </a:t>
            </a:r>
            <a:r>
              <a:rPr lang="en-US" sz="2000" dirty="0" err="1">
                <a:latin typeface="+mn-lt"/>
              </a:rPr>
              <a:t>y.o</a:t>
            </a:r>
            <a:r>
              <a:rPr lang="en-US" sz="2000" dirty="0" smtClean="0">
                <a:latin typeface="+mn-lt"/>
              </a:rPr>
              <a:t>.</a:t>
            </a:r>
          </a:p>
          <a:p>
            <a:pPr>
              <a:spcBef>
                <a:spcPts val="0"/>
              </a:spcBef>
            </a:pPr>
            <a:r>
              <a:rPr lang="en-US" sz="2000" dirty="0" smtClean="0">
                <a:latin typeface="+mn-lt"/>
              </a:rPr>
              <a:t>infant </a:t>
            </a:r>
            <a:r>
              <a:rPr lang="en-US" sz="2000" dirty="0">
                <a:latin typeface="+mn-lt"/>
              </a:rPr>
              <a:t>and child under 5 mortality rate</a:t>
            </a:r>
          </a:p>
          <a:p>
            <a:pPr>
              <a:spcBef>
                <a:spcPts val="0"/>
              </a:spcBef>
            </a:pPr>
            <a:r>
              <a:rPr lang="en-US" sz="2000" dirty="0">
                <a:latin typeface="+mn-lt"/>
              </a:rPr>
              <a:t>percentage of children with </a:t>
            </a:r>
            <a:r>
              <a:rPr lang="en-US" sz="2000" dirty="0" smtClean="0">
                <a:latin typeface="+mn-lt"/>
              </a:rPr>
              <a:t>diarrhea</a:t>
            </a:r>
          </a:p>
          <a:p>
            <a:pPr marL="0" indent="0">
              <a:spcBef>
                <a:spcPts val="0"/>
              </a:spcBef>
              <a:buNone/>
            </a:pPr>
            <a:r>
              <a:rPr lang="en-US" sz="2000" dirty="0">
                <a:solidFill>
                  <a:srgbClr val="FFC000"/>
                </a:solidFill>
              </a:rPr>
              <a:t>Various</a:t>
            </a:r>
          </a:p>
          <a:p>
            <a:pPr>
              <a:spcBef>
                <a:spcPts val="0"/>
              </a:spcBef>
            </a:pPr>
            <a:r>
              <a:rPr lang="en-US" sz="2000" dirty="0">
                <a:latin typeface="+mn-lt"/>
              </a:rPr>
              <a:t>e</a:t>
            </a:r>
            <a:r>
              <a:rPr lang="en-US" sz="2000" dirty="0" smtClean="0">
                <a:latin typeface="+mn-lt"/>
              </a:rPr>
              <a:t>ducation</a:t>
            </a:r>
          </a:p>
          <a:p>
            <a:pPr>
              <a:spcBef>
                <a:spcPts val="0"/>
              </a:spcBef>
            </a:pPr>
            <a:r>
              <a:rPr lang="en-US" sz="2000" dirty="0">
                <a:latin typeface="+mn-lt"/>
              </a:rPr>
              <a:t>decision power</a:t>
            </a:r>
            <a:endParaRPr lang="en-US" sz="2000" dirty="0" smtClean="0">
              <a:latin typeface="+mn-lt"/>
            </a:endParaRPr>
          </a:p>
          <a:p>
            <a:pPr>
              <a:spcBef>
                <a:spcPts val="0"/>
              </a:spcBef>
            </a:pPr>
            <a:r>
              <a:rPr lang="en-US" sz="2000" dirty="0" smtClean="0">
                <a:latin typeface="+mn-lt"/>
              </a:rPr>
              <a:t>asset ownership (incl. livestock)</a:t>
            </a:r>
            <a:endParaRPr lang="en-US" sz="2000" dirty="0">
              <a:latin typeface="+mn-lt"/>
            </a:endParaRPr>
          </a:p>
          <a:p>
            <a:pPr>
              <a:spcBef>
                <a:spcPts val="0"/>
              </a:spcBef>
            </a:pPr>
            <a:r>
              <a:rPr lang="en-US" sz="2000" dirty="0">
                <a:latin typeface="+mn-lt"/>
              </a:rPr>
              <a:t>wealth </a:t>
            </a:r>
            <a:r>
              <a:rPr lang="en-US" sz="2000" dirty="0" smtClean="0">
                <a:latin typeface="+mn-lt"/>
              </a:rPr>
              <a:t>index</a:t>
            </a:r>
          </a:p>
          <a:p>
            <a:pPr>
              <a:spcBef>
                <a:spcPts val="0"/>
              </a:spcBef>
            </a:pPr>
            <a:r>
              <a:rPr lang="en-US" sz="2000" dirty="0" smtClean="0">
                <a:latin typeface="+mn-lt"/>
              </a:rPr>
              <a:t>dwelling conditions (drinking water, sanitation facilities, wall and roof material, cooking fuel, </a:t>
            </a:r>
            <a:r>
              <a:rPr lang="en-US" sz="2000" dirty="0" err="1" smtClean="0">
                <a:latin typeface="+mn-lt"/>
              </a:rPr>
              <a:t>bednets</a:t>
            </a:r>
            <a:r>
              <a:rPr lang="en-US" sz="2000" dirty="0" smtClean="0">
                <a:latin typeface="+mn-lt"/>
              </a:rPr>
              <a:t>)</a:t>
            </a:r>
          </a:p>
          <a:p>
            <a:pPr>
              <a:spcBef>
                <a:spcPts val="0"/>
              </a:spcBef>
            </a:pPr>
            <a:endParaRPr lang="en-US" sz="2000" dirty="0">
              <a:latin typeface="+mn-lt"/>
            </a:endParaRPr>
          </a:p>
          <a:p>
            <a:pPr marL="0" indent="0">
              <a:spcBef>
                <a:spcPts val="0"/>
              </a:spcBef>
              <a:buNone/>
            </a:pPr>
            <a:endParaRPr lang="en-US" sz="2000" dirty="0">
              <a:latin typeface="+mn-lt"/>
            </a:endParaRPr>
          </a:p>
        </p:txBody>
      </p:sp>
      <p:sp>
        <p:nvSpPr>
          <p:cNvPr id="6" name="Content Placeholder 2"/>
          <p:cNvSpPr txBox="1">
            <a:spLocks/>
          </p:cNvSpPr>
          <p:nvPr/>
        </p:nvSpPr>
        <p:spPr>
          <a:xfrm>
            <a:off x="1" y="1066800"/>
            <a:ext cx="5595582" cy="5791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n-US" sz="2000" dirty="0">
                <a:solidFill>
                  <a:srgbClr val="FFC000"/>
                </a:solidFill>
                <a:latin typeface="Trebuchet MS" pitchFamily="34" charset="0"/>
              </a:rPr>
              <a:t>Poverty indicators</a:t>
            </a:r>
          </a:p>
          <a:p>
            <a:pPr>
              <a:spcBef>
                <a:spcPts val="0"/>
              </a:spcBef>
            </a:pPr>
            <a:r>
              <a:rPr lang="en-US" sz="2000" dirty="0"/>
              <a:t>poverty headcount ratio at $1.25 and $2 PPP/day</a:t>
            </a:r>
          </a:p>
          <a:p>
            <a:pPr>
              <a:spcBef>
                <a:spcPts val="0"/>
              </a:spcBef>
            </a:pPr>
            <a:r>
              <a:rPr lang="en-US" sz="2000" dirty="0"/>
              <a:t>poverty gap at $1.25 and $2 PPP/day</a:t>
            </a:r>
          </a:p>
          <a:p>
            <a:pPr>
              <a:spcBef>
                <a:spcPts val="0"/>
              </a:spcBef>
            </a:pPr>
            <a:r>
              <a:rPr lang="en-US" sz="2000" dirty="0"/>
              <a:t>poverty severity at $1.25 and $2 PPP/day</a:t>
            </a:r>
          </a:p>
          <a:p>
            <a:pPr>
              <a:spcBef>
                <a:spcPts val="0"/>
              </a:spcBef>
            </a:pPr>
            <a:r>
              <a:rPr lang="en-US" sz="2000" dirty="0"/>
              <a:t>std. dev. of poverty headcount ratio at $1.25 and $2 </a:t>
            </a:r>
            <a:r>
              <a:rPr lang="en-US" sz="2000" dirty="0" smtClean="0"/>
              <a:t>PPP/day </a:t>
            </a:r>
            <a:endParaRPr lang="en-US" sz="2000" dirty="0"/>
          </a:p>
          <a:p>
            <a:pPr>
              <a:spcBef>
                <a:spcPts val="0"/>
              </a:spcBef>
            </a:pPr>
            <a:r>
              <a:rPr lang="en-US" sz="2000" dirty="0"/>
              <a:t>number of poor at $</a:t>
            </a:r>
            <a:r>
              <a:rPr lang="en-US" sz="2000" dirty="0" smtClean="0"/>
              <a:t>1.25 </a:t>
            </a:r>
            <a:r>
              <a:rPr lang="en-US" sz="2000" dirty="0"/>
              <a:t>and $2 PPP/day</a:t>
            </a:r>
          </a:p>
          <a:p>
            <a:pPr>
              <a:spcBef>
                <a:spcPts val="0"/>
              </a:spcBef>
            </a:pPr>
            <a:r>
              <a:rPr lang="en-US" sz="2000" dirty="0"/>
              <a:t>poverty density at $</a:t>
            </a:r>
            <a:r>
              <a:rPr lang="en-US" sz="2000" dirty="0" smtClean="0"/>
              <a:t>1.25 and </a:t>
            </a:r>
            <a:r>
              <a:rPr lang="en-US" sz="2000" dirty="0"/>
              <a:t>$2 PPP/day</a:t>
            </a:r>
            <a:endParaRPr lang="en-US" sz="2000" i="1" dirty="0"/>
          </a:p>
          <a:p>
            <a:pPr marL="0" indent="0">
              <a:buNone/>
            </a:pPr>
            <a:r>
              <a:rPr lang="en-US" sz="2000" dirty="0">
                <a:solidFill>
                  <a:srgbClr val="FFC000"/>
                </a:solidFill>
                <a:latin typeface="Trebuchet MS" pitchFamily="34" charset="0"/>
              </a:rPr>
              <a:t>Consumption indicators</a:t>
            </a:r>
          </a:p>
          <a:p>
            <a:pPr>
              <a:spcBef>
                <a:spcPts val="0"/>
              </a:spcBef>
            </a:pPr>
            <a:r>
              <a:rPr lang="en-US" sz="2000" dirty="0"/>
              <a:t>per-capita </a:t>
            </a:r>
            <a:r>
              <a:rPr lang="en-US" sz="2000" i="1" dirty="0"/>
              <a:t>total</a:t>
            </a:r>
            <a:r>
              <a:rPr lang="en-US" sz="2000" dirty="0"/>
              <a:t> consumption expenditure</a:t>
            </a:r>
          </a:p>
          <a:p>
            <a:pPr>
              <a:spcBef>
                <a:spcPts val="0"/>
              </a:spcBef>
            </a:pPr>
            <a:r>
              <a:rPr lang="en-US" sz="2000" dirty="0" err="1"/>
              <a:t>Gini</a:t>
            </a:r>
            <a:r>
              <a:rPr lang="en-US" sz="2000" dirty="0"/>
              <a:t> index</a:t>
            </a:r>
          </a:p>
          <a:p>
            <a:pPr>
              <a:spcBef>
                <a:spcPts val="0"/>
              </a:spcBef>
            </a:pPr>
            <a:r>
              <a:rPr lang="en-US" sz="2000" dirty="0"/>
              <a:t>per-capita </a:t>
            </a:r>
            <a:r>
              <a:rPr lang="en-US" sz="2000" i="1" dirty="0"/>
              <a:t>food</a:t>
            </a:r>
            <a:r>
              <a:rPr lang="en-US" sz="2000" dirty="0"/>
              <a:t> consumption expenditure </a:t>
            </a:r>
            <a:r>
              <a:rPr lang="en-US" sz="2000" i="1" dirty="0"/>
              <a:t>(in progress</a:t>
            </a:r>
            <a:r>
              <a:rPr lang="en-US" sz="2000" i="1" dirty="0" smtClean="0"/>
              <a:t>)</a:t>
            </a:r>
          </a:p>
          <a:p>
            <a:pPr>
              <a:spcBef>
                <a:spcPts val="0"/>
              </a:spcBef>
            </a:pPr>
            <a:endParaRPr lang="en-US" sz="2000" i="1" dirty="0" smtClean="0"/>
          </a:p>
          <a:p>
            <a:pPr marL="0" indent="0">
              <a:spcBef>
                <a:spcPts val="0"/>
              </a:spcBef>
              <a:buNone/>
            </a:pPr>
            <a:r>
              <a:rPr lang="en-US" sz="2000" i="1" dirty="0" smtClean="0"/>
              <a:t>      </a:t>
            </a:r>
            <a:endParaRPr lang="en-US" sz="2000" i="1" dirty="0"/>
          </a:p>
          <a:p>
            <a:endParaRPr lang="en-US" sz="2000" dirty="0"/>
          </a:p>
          <a:p>
            <a:pPr>
              <a:spcBef>
                <a:spcPts val="0"/>
              </a:spcBef>
            </a:pPr>
            <a:endParaRPr lang="en-US" sz="2000" i="1" dirty="0"/>
          </a:p>
          <a:p>
            <a:pPr marL="0" indent="0">
              <a:spcBef>
                <a:spcPts val="0"/>
              </a:spcBef>
              <a:buNone/>
            </a:pPr>
            <a:endParaRPr lang="en-US" sz="2000" dirty="0"/>
          </a:p>
        </p:txBody>
      </p:sp>
      <p:sp>
        <p:nvSpPr>
          <p:cNvPr id="4" name="Explosion 1 3"/>
          <p:cNvSpPr/>
          <p:nvPr/>
        </p:nvSpPr>
        <p:spPr>
          <a:xfrm>
            <a:off x="491067" y="4995333"/>
            <a:ext cx="4654139" cy="1798136"/>
          </a:xfrm>
          <a:prstGeom prst="irregularSeal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624086" y="5540458"/>
            <a:ext cx="3184981" cy="707886"/>
          </a:xfrm>
          <a:prstGeom prst="rect">
            <a:avLst/>
          </a:prstGeom>
          <a:noFill/>
        </p:spPr>
        <p:txBody>
          <a:bodyPr wrap="square" rtlCol="0">
            <a:spAutoFit/>
          </a:bodyPr>
          <a:lstStyle/>
          <a:p>
            <a:r>
              <a:rPr lang="en-US" sz="2000" i="1" dirty="0"/>
              <a:t>…by region, urban/rural, household headship</a:t>
            </a:r>
            <a:endParaRPr lang="en-US" sz="2000" dirty="0"/>
          </a:p>
        </p:txBody>
      </p:sp>
    </p:spTree>
    <p:extLst>
      <p:ext uri="{BB962C8B-B14F-4D97-AF65-F5344CB8AC3E}">
        <p14:creationId xmlns:p14="http://schemas.microsoft.com/office/powerpoint/2010/main" val="97062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
                                            <p:txEl>
                                              <p:pRg st="13" end="13"/>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
                                            <p:txEl>
                                              <p:pRg st="15" end="15"/>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68488" y="709813"/>
            <a:ext cx="5227093" cy="922312"/>
          </a:xfrm>
        </p:spPr>
        <p:txBody>
          <a:bodyPr>
            <a:normAutofit fontScale="90000"/>
          </a:bodyPr>
          <a:lstStyle/>
          <a:p>
            <a:r>
              <a:rPr lang="en-US" dirty="0" smtClean="0"/>
              <a:t>Farming System Characterization</a:t>
            </a:r>
            <a:endParaRPr lang="en-US" dirty="0"/>
          </a:p>
        </p:txBody>
      </p:sp>
      <p:sp>
        <p:nvSpPr>
          <p:cNvPr id="2" name="Text Placeholder 1"/>
          <p:cNvSpPr>
            <a:spLocks noGrp="1"/>
          </p:cNvSpPr>
          <p:nvPr>
            <p:ph type="body" sz="half" idx="2"/>
          </p:nvPr>
        </p:nvSpPr>
        <p:spPr>
          <a:xfrm>
            <a:off x="163773" y="2133601"/>
            <a:ext cx="3166281" cy="3992563"/>
          </a:xfrm>
        </p:spPr>
        <p:txBody>
          <a:bodyPr/>
          <a:lstStyle/>
          <a:p>
            <a:r>
              <a:rPr lang="en-US" dirty="0" smtClean="0"/>
              <a:t>Top 15 systems in Tanzania derived from AC 2007/08: HS analysis provides high granularity compared to Dixon farming system map.</a:t>
            </a:r>
            <a:endParaRPr lang="en-US"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444" y="2002077"/>
            <a:ext cx="6635193" cy="4855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8973" y="188193"/>
            <a:ext cx="4713027" cy="4559143"/>
          </a:xfrm>
          <a:prstGeom prst="rect">
            <a:avLst/>
          </a:prstGeom>
          <a:effectLst>
            <a:outerShdw blurRad="50800" dist="38100" dir="2700000" algn="tl" rotWithShape="0">
              <a:prstClr val="black">
                <a:alpha val="40000"/>
              </a:prstClr>
            </a:outerShdw>
          </a:effectLst>
        </p:spPr>
      </p:pic>
      <p:sp>
        <p:nvSpPr>
          <p:cNvPr id="11" name="Title 1"/>
          <p:cNvSpPr txBox="1">
            <a:spLocks/>
          </p:cNvSpPr>
          <p:nvPr/>
        </p:nvSpPr>
        <p:spPr>
          <a:xfrm>
            <a:off x="609600" y="274638"/>
            <a:ext cx="10972800" cy="571523"/>
          </a:xfrm>
          <a:prstGeom prst="rect">
            <a:avLst/>
          </a:prstGeom>
        </p:spPr>
        <p:txBody>
          <a:bodyPr vert="horz" lIns="91440" tIns="45720" rIns="91440" bIns="45720" rtlCol="0" anchor="b">
            <a:normAutofit fontScale="90000" lnSpcReduction="20000"/>
          </a:bodyPr>
          <a:lstStyle>
            <a:lvl1pPr algn="l" defTabSz="914400" rtl="0" eaLnBrk="1" latinLnBrk="0" hangingPunct="1">
              <a:spcBef>
                <a:spcPct val="0"/>
              </a:spcBef>
              <a:buNone/>
              <a:defRPr sz="2800" b="1" kern="1200">
                <a:solidFill>
                  <a:schemeClr val="tx1"/>
                </a:solidFill>
                <a:latin typeface="Trebuchet MS" pitchFamily="34" charset="0"/>
                <a:ea typeface="+mj-ea"/>
                <a:cs typeface="+mj-cs"/>
              </a:defRPr>
            </a:lvl1pPr>
          </a:lstStyle>
          <a:p>
            <a:r>
              <a:rPr lang="en-US" sz="4000" i="1" dirty="0"/>
              <a:t>2</a:t>
            </a:r>
            <a:r>
              <a:rPr lang="en-US" sz="4000" i="1" dirty="0" smtClean="0"/>
              <a:t>. AGRICULTURE</a:t>
            </a:r>
            <a:endParaRPr lang="en-US" dirty="0"/>
          </a:p>
        </p:txBody>
      </p:sp>
    </p:spTree>
    <p:extLst>
      <p:ext uri="{BB962C8B-B14F-4D97-AF65-F5344CB8AC3E}">
        <p14:creationId xmlns:p14="http://schemas.microsoft.com/office/powerpoint/2010/main" val="937353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1034" y="3314007"/>
            <a:ext cx="4869766" cy="354164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0"/>
            <a:ext cx="4876800" cy="3546764"/>
          </a:xfrm>
          <a:prstGeom prst="rect">
            <a:avLst/>
          </a:prstGeom>
        </p:spPr>
      </p:pic>
      <p:sp>
        <p:nvSpPr>
          <p:cNvPr id="5" name="TextBox 4"/>
          <p:cNvSpPr txBox="1"/>
          <p:nvPr/>
        </p:nvSpPr>
        <p:spPr>
          <a:xfrm>
            <a:off x="4273062" y="1084941"/>
            <a:ext cx="1518138" cy="523220"/>
          </a:xfrm>
          <a:prstGeom prst="rect">
            <a:avLst/>
          </a:prstGeom>
          <a:noFill/>
        </p:spPr>
        <p:txBody>
          <a:bodyPr wrap="square" rtlCol="0">
            <a:spAutoFit/>
          </a:bodyPr>
          <a:lstStyle/>
          <a:p>
            <a:r>
              <a:rPr lang="en-US" sz="2800" dirty="0"/>
              <a:t>…by AEZ</a:t>
            </a:r>
          </a:p>
        </p:txBody>
      </p:sp>
      <p:sp>
        <p:nvSpPr>
          <p:cNvPr id="6" name="TextBox 5"/>
          <p:cNvSpPr txBox="1"/>
          <p:nvPr/>
        </p:nvSpPr>
        <p:spPr>
          <a:xfrm>
            <a:off x="6391422" y="4963180"/>
            <a:ext cx="3200400" cy="523220"/>
          </a:xfrm>
          <a:prstGeom prst="rect">
            <a:avLst/>
          </a:prstGeom>
          <a:noFill/>
        </p:spPr>
        <p:txBody>
          <a:bodyPr wrap="square" rtlCol="0">
            <a:spAutoFit/>
          </a:bodyPr>
          <a:lstStyle/>
          <a:p>
            <a:r>
              <a:rPr lang="en-US" sz="2800" dirty="0"/>
              <a:t>…by farming system</a:t>
            </a:r>
          </a:p>
        </p:txBody>
      </p:sp>
      <p:sp>
        <p:nvSpPr>
          <p:cNvPr id="7" name="Title 1"/>
          <p:cNvSpPr txBox="1">
            <a:spLocks/>
          </p:cNvSpPr>
          <p:nvPr/>
        </p:nvSpPr>
        <p:spPr>
          <a:xfrm>
            <a:off x="609600" y="274638"/>
            <a:ext cx="10972800" cy="571523"/>
          </a:xfrm>
          <a:prstGeom prst="rect">
            <a:avLst/>
          </a:prstGeom>
        </p:spPr>
        <p:txBody>
          <a:bodyPr vert="horz" lIns="91440" tIns="45720" rIns="91440" bIns="45720" rtlCol="0" anchor="b">
            <a:normAutofit fontScale="90000" lnSpcReduction="20000"/>
          </a:bodyPr>
          <a:lstStyle>
            <a:lvl1pPr algn="l" defTabSz="914400" rtl="0" eaLnBrk="1" latinLnBrk="0" hangingPunct="1">
              <a:spcBef>
                <a:spcPct val="0"/>
              </a:spcBef>
              <a:buNone/>
              <a:defRPr sz="2800" b="1" kern="1200">
                <a:solidFill>
                  <a:schemeClr val="tx1"/>
                </a:solidFill>
                <a:latin typeface="Trebuchet MS" pitchFamily="34" charset="0"/>
                <a:ea typeface="+mj-ea"/>
                <a:cs typeface="+mj-cs"/>
              </a:defRPr>
            </a:lvl1pPr>
          </a:lstStyle>
          <a:p>
            <a:r>
              <a:rPr lang="en-US" sz="4000" i="1" dirty="0" smtClean="0"/>
              <a:t>3. COMBINATION</a:t>
            </a:r>
            <a:endParaRPr lang="en-US" dirty="0"/>
          </a:p>
        </p:txBody>
      </p:sp>
    </p:spTree>
    <p:extLst>
      <p:ext uri="{BB962C8B-B14F-4D97-AF65-F5344CB8AC3E}">
        <p14:creationId xmlns:p14="http://schemas.microsoft.com/office/powerpoint/2010/main" val="3786395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5576" y="2364828"/>
            <a:ext cx="4257156" cy="3482213"/>
          </a:xfrm>
          <a:prstGeom prst="rect">
            <a:avLst/>
          </a:prstGeom>
        </p:spPr>
      </p:pic>
      <p:sp>
        <p:nvSpPr>
          <p:cNvPr id="2" name="Title 1"/>
          <p:cNvSpPr>
            <a:spLocks noGrp="1"/>
          </p:cNvSpPr>
          <p:nvPr>
            <p:ph type="title"/>
          </p:nvPr>
        </p:nvSpPr>
        <p:spPr>
          <a:xfrm>
            <a:off x="497754" y="615832"/>
            <a:ext cx="10972800" cy="1143000"/>
          </a:xfrm>
        </p:spPr>
        <p:txBody>
          <a:bodyPr/>
          <a:lstStyle/>
          <a:p>
            <a:pPr algn="ctr"/>
            <a:r>
              <a:rPr lang="en-US" dirty="0" smtClean="0"/>
              <a:t>consumption and child </a:t>
            </a:r>
            <a:r>
              <a:rPr lang="en-US" dirty="0" err="1" smtClean="0"/>
              <a:t>undernutrition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 y="2128345"/>
            <a:ext cx="4012762" cy="430592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3545" y="2265316"/>
            <a:ext cx="4268455" cy="3581725"/>
          </a:xfrm>
          <a:prstGeom prst="rect">
            <a:avLst/>
          </a:prstGeom>
        </p:spPr>
      </p:pic>
    </p:spTree>
    <p:extLst>
      <p:ext uri="{BB962C8B-B14F-4D97-AF65-F5344CB8AC3E}">
        <p14:creationId xmlns:p14="http://schemas.microsoft.com/office/powerpoint/2010/main" val="4192148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4516"/>
            <a:ext cx="10972800" cy="1143000"/>
          </a:xfrm>
        </p:spPr>
        <p:txBody>
          <a:bodyPr>
            <a:normAutofit fontScale="90000"/>
          </a:bodyPr>
          <a:lstStyle/>
          <a:p>
            <a:r>
              <a:rPr lang="en-US" dirty="0" smtClean="0"/>
              <a:t>					Maize</a:t>
            </a:r>
            <a:br>
              <a:rPr lang="en-US" dirty="0" smtClean="0"/>
            </a:br>
            <a:r>
              <a:rPr lang="en-US" dirty="0" smtClean="0"/>
              <a:t>         yield					    production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64671" y="1161406"/>
            <a:ext cx="5460112" cy="546011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90" y="1161406"/>
            <a:ext cx="5460112" cy="5460112"/>
          </a:xfrm>
          <a:prstGeom prst="rect">
            <a:avLst/>
          </a:prstGeom>
        </p:spPr>
      </p:pic>
      <p:sp>
        <p:nvSpPr>
          <p:cNvPr id="6" name="Action Button: Back or Previous 5">
            <a:hlinkClick r:id="rId4" action="ppaction://hlinksldjump" highlightClick="1"/>
          </p:cNvPr>
          <p:cNvSpPr/>
          <p:nvPr/>
        </p:nvSpPr>
        <p:spPr>
          <a:xfrm>
            <a:off x="5263565" y="712123"/>
            <a:ext cx="1277007" cy="36933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5820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050" y="196120"/>
            <a:ext cx="10972800" cy="1143000"/>
          </a:xfrm>
        </p:spPr>
        <p:txBody>
          <a:bodyPr>
            <a:normAutofit fontScale="90000"/>
          </a:bodyPr>
          <a:lstStyle/>
          <a:p>
            <a:r>
              <a:rPr lang="en-US" dirty="0" smtClean="0"/>
              <a:t>					Millet</a:t>
            </a:r>
            <a:br>
              <a:rPr lang="en-US" dirty="0" smtClean="0"/>
            </a:br>
            <a:r>
              <a:rPr lang="en-US" dirty="0" smtClean="0"/>
              <a:t>       </a:t>
            </a:r>
            <a:r>
              <a:rPr lang="en-US" dirty="0"/>
              <a:t> </a:t>
            </a:r>
            <a:r>
              <a:rPr lang="en-US" dirty="0" smtClean="0"/>
              <a:t>	yield	                      production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3558" y="1154454"/>
            <a:ext cx="5528442" cy="552844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516" y="1154454"/>
            <a:ext cx="5584934" cy="5584934"/>
          </a:xfrm>
          <a:prstGeom prst="rect">
            <a:avLst/>
          </a:prstGeom>
        </p:spPr>
      </p:pic>
      <p:sp>
        <p:nvSpPr>
          <p:cNvPr id="3" name="TextBox 2"/>
          <p:cNvSpPr txBox="1"/>
          <p:nvPr/>
        </p:nvSpPr>
        <p:spPr>
          <a:xfrm>
            <a:off x="11122925" y="5882185"/>
            <a:ext cx="1069075" cy="369332"/>
          </a:xfrm>
          <a:prstGeom prst="rect">
            <a:avLst/>
          </a:prstGeom>
          <a:noFill/>
        </p:spPr>
        <p:txBody>
          <a:bodyPr wrap="square" rtlCol="0">
            <a:spAutoFit/>
          </a:bodyPr>
          <a:lstStyle/>
          <a:p>
            <a:endParaRPr lang="en-US" dirty="0"/>
          </a:p>
        </p:txBody>
      </p:sp>
      <p:sp>
        <p:nvSpPr>
          <p:cNvPr id="7" name="TextBox 6"/>
          <p:cNvSpPr txBox="1"/>
          <p:nvPr/>
        </p:nvSpPr>
        <p:spPr>
          <a:xfrm>
            <a:off x="5254388" y="668740"/>
            <a:ext cx="1255594" cy="369332"/>
          </a:xfrm>
          <a:prstGeom prst="rect">
            <a:avLst/>
          </a:prstGeom>
          <a:noFill/>
        </p:spPr>
        <p:txBody>
          <a:bodyPr wrap="square" rtlCol="0">
            <a:spAutoFit/>
          </a:bodyPr>
          <a:lstStyle/>
          <a:p>
            <a:endParaRPr lang="en-US" dirty="0"/>
          </a:p>
        </p:txBody>
      </p:sp>
      <p:sp>
        <p:nvSpPr>
          <p:cNvPr id="8" name="Action Button: Back or Previous 7">
            <a:hlinkClick r:id="rId4" action="ppaction://hlinksldjump" highlightClick="1"/>
          </p:cNvPr>
          <p:cNvSpPr/>
          <p:nvPr/>
        </p:nvSpPr>
        <p:spPr>
          <a:xfrm>
            <a:off x="5240740" y="785122"/>
            <a:ext cx="1255594" cy="36933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29540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940" y="767685"/>
            <a:ext cx="10972800" cy="1143000"/>
          </a:xfrm>
        </p:spPr>
        <p:txBody>
          <a:bodyPr>
            <a:normAutofit/>
          </a:bodyPr>
          <a:lstStyle/>
          <a:p>
            <a:r>
              <a:rPr lang="en-US" dirty="0" smtClean="0"/>
              <a:t>    cattle           stunting           wasting </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4827"/>
          <a:stretch/>
        </p:blipFill>
        <p:spPr>
          <a:xfrm>
            <a:off x="0" y="1807194"/>
            <a:ext cx="4157235" cy="4368061"/>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4242"/>
          <a:stretch/>
        </p:blipFill>
        <p:spPr>
          <a:xfrm>
            <a:off x="8356979" y="1910685"/>
            <a:ext cx="3835021" cy="4004908"/>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4423" r="-114"/>
          <a:stretch/>
        </p:blipFill>
        <p:spPr>
          <a:xfrm>
            <a:off x="4305868" y="2066857"/>
            <a:ext cx="3780430" cy="3848736"/>
          </a:xfrm>
          <a:prstGeom prst="rect">
            <a:avLst/>
          </a:prstGeom>
        </p:spPr>
      </p:pic>
    </p:spTree>
    <p:extLst>
      <p:ext uri="{BB962C8B-B14F-4D97-AF65-F5344CB8AC3E}">
        <p14:creationId xmlns:p14="http://schemas.microsoft.com/office/powerpoint/2010/main" val="2630080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93940" y="767685"/>
            <a:ext cx="10972800" cy="1143000"/>
          </a:xfrm>
        </p:spPr>
        <p:txBody>
          <a:bodyPr>
            <a:normAutofit/>
          </a:bodyPr>
          <a:lstStyle/>
          <a:p>
            <a:r>
              <a:rPr lang="en-US" dirty="0" smtClean="0"/>
              <a:t> elevation wheat-&gt; production      yield </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4930"/>
          <a:stretch/>
        </p:blipFill>
        <p:spPr>
          <a:xfrm>
            <a:off x="8310256" y="2174828"/>
            <a:ext cx="3881744" cy="4083058"/>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488"/>
          <a:stretch/>
        </p:blipFill>
        <p:spPr>
          <a:xfrm>
            <a:off x="2" y="2174828"/>
            <a:ext cx="4347252" cy="4551526"/>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563"/>
          <a:stretch/>
        </p:blipFill>
        <p:spPr>
          <a:xfrm>
            <a:off x="4326340" y="2174828"/>
            <a:ext cx="4033726" cy="4226592"/>
          </a:xfrm>
          <a:prstGeom prst="rect">
            <a:avLst/>
          </a:prstGeom>
        </p:spPr>
      </p:pic>
    </p:spTree>
    <p:extLst>
      <p:ext uri="{BB962C8B-B14F-4D97-AF65-F5344CB8AC3E}">
        <p14:creationId xmlns:p14="http://schemas.microsoft.com/office/powerpoint/2010/main" val="3706720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spc="300" dirty="0" smtClean="0">
                <a:solidFill>
                  <a:schemeClr val="accent5"/>
                </a:solidFill>
                <a:latin typeface="+mj-lt"/>
              </a:rPr>
              <a:t>HarvestChoice</a:t>
            </a:r>
            <a:r>
              <a:rPr lang="en-US" sz="3200" b="1" i="1" spc="300" dirty="0" smtClean="0">
                <a:latin typeface="+mj-lt"/>
              </a:rPr>
              <a:t/>
            </a:r>
            <a:br>
              <a:rPr lang="en-US" sz="3200" b="1" i="1" spc="300" dirty="0" smtClean="0">
                <a:latin typeface="+mj-lt"/>
              </a:rPr>
            </a:br>
            <a:r>
              <a:rPr lang="en-US" sz="3600" b="1" i="1" spc="300" dirty="0" smtClean="0">
                <a:latin typeface="+mj-lt"/>
              </a:rPr>
              <a:t>FIVE GUIDING QUESTIONS</a:t>
            </a:r>
            <a:endParaRPr lang="en-US" sz="3600" b="1" i="1" spc="300" dirty="0">
              <a:latin typeface="+mj-lt"/>
            </a:endParaRPr>
          </a:p>
        </p:txBody>
      </p:sp>
      <p:sp>
        <p:nvSpPr>
          <p:cNvPr id="5" name="Content Placeholder 4"/>
          <p:cNvSpPr>
            <a:spLocks noGrp="1"/>
          </p:cNvSpPr>
          <p:nvPr>
            <p:ph idx="1"/>
          </p:nvPr>
        </p:nvSpPr>
        <p:spPr>
          <a:xfrm>
            <a:off x="609599" y="1693684"/>
            <a:ext cx="10972801" cy="4179497"/>
          </a:xfrm>
        </p:spPr>
        <p:txBody>
          <a:bodyPr>
            <a:noAutofit/>
          </a:bodyPr>
          <a:lstStyle/>
          <a:p>
            <a:pPr marL="514350" indent="-514350">
              <a:buFont typeface="Arial" pitchFamily="34" charset="0"/>
              <a:buAutoNum type="arabicPeriod"/>
            </a:pPr>
            <a:r>
              <a:rPr lang="en-US" sz="3000" dirty="0" smtClean="0">
                <a:solidFill>
                  <a:schemeClr val="tx1">
                    <a:lumMod val="65000"/>
                    <a:lumOff val="35000"/>
                  </a:schemeClr>
                </a:solidFill>
              </a:rPr>
              <a:t>Where are </a:t>
            </a:r>
            <a:r>
              <a:rPr lang="en-US" sz="3000" b="1" dirty="0" smtClean="0">
                <a:solidFill>
                  <a:srgbClr val="FF0000"/>
                </a:solidFill>
              </a:rPr>
              <a:t>the </a:t>
            </a:r>
            <a:r>
              <a:rPr lang="en-US" sz="3000" b="1" dirty="0">
                <a:solidFill>
                  <a:srgbClr val="FF0000"/>
                </a:solidFill>
              </a:rPr>
              <a:t>poor</a:t>
            </a:r>
            <a:r>
              <a:rPr lang="en-US" sz="3000" dirty="0">
                <a:solidFill>
                  <a:schemeClr val="tx1">
                    <a:lumMod val="65000"/>
                    <a:lumOff val="35000"/>
                  </a:schemeClr>
                </a:solidFill>
              </a:rPr>
              <a:t>, and what are their welfare status?</a:t>
            </a:r>
          </a:p>
          <a:p>
            <a:pPr marL="514350" indent="-514350">
              <a:buFont typeface="Arial" pitchFamily="34" charset="0"/>
              <a:buAutoNum type="arabicPeriod"/>
            </a:pPr>
            <a:r>
              <a:rPr lang="en-US" sz="3000" dirty="0" smtClean="0">
                <a:solidFill>
                  <a:schemeClr val="tx1">
                    <a:lumMod val="65000"/>
                    <a:lumOff val="35000"/>
                  </a:schemeClr>
                </a:solidFill>
              </a:rPr>
              <a:t>On </a:t>
            </a:r>
            <a:r>
              <a:rPr lang="en-US" sz="3000" dirty="0">
                <a:solidFill>
                  <a:schemeClr val="tx1">
                    <a:lumMod val="65000"/>
                    <a:lumOff val="35000"/>
                  </a:schemeClr>
                </a:solidFill>
              </a:rPr>
              <a:t>what </a:t>
            </a:r>
            <a:r>
              <a:rPr lang="en-US" sz="3000" b="1" dirty="0">
                <a:solidFill>
                  <a:srgbClr val="FF0000"/>
                </a:solidFill>
              </a:rPr>
              <a:t>farming systems </a:t>
            </a:r>
            <a:r>
              <a:rPr lang="en-US" sz="3000" dirty="0">
                <a:solidFill>
                  <a:schemeClr val="tx1">
                    <a:lumMod val="65000"/>
                    <a:lumOff val="35000"/>
                  </a:schemeClr>
                </a:solidFill>
              </a:rPr>
              <a:t>do the poor most depend?</a:t>
            </a:r>
          </a:p>
          <a:p>
            <a:pPr marL="514350" indent="-514350">
              <a:buFont typeface="Arial" pitchFamily="34" charset="0"/>
              <a:buAutoNum type="arabicPeriod"/>
            </a:pPr>
            <a:r>
              <a:rPr lang="en-US" sz="3000" dirty="0" smtClean="0">
                <a:solidFill>
                  <a:schemeClr val="tx1">
                    <a:lumMod val="65000"/>
                    <a:lumOff val="35000"/>
                  </a:schemeClr>
                </a:solidFill>
              </a:rPr>
              <a:t>What </a:t>
            </a:r>
            <a:r>
              <a:rPr lang="en-US" sz="3000" dirty="0">
                <a:solidFill>
                  <a:schemeClr val="tx1">
                    <a:lumMod val="65000"/>
                    <a:lumOff val="35000"/>
                  </a:schemeClr>
                </a:solidFill>
              </a:rPr>
              <a:t>are </a:t>
            </a:r>
            <a:r>
              <a:rPr lang="en-US" sz="3000" b="1" dirty="0">
                <a:solidFill>
                  <a:srgbClr val="FF0000"/>
                </a:solidFill>
              </a:rPr>
              <a:t>the constraints </a:t>
            </a:r>
            <a:r>
              <a:rPr lang="en-US" sz="3000" dirty="0">
                <a:solidFill>
                  <a:schemeClr val="tx1">
                    <a:lumMod val="65000"/>
                    <a:lumOff val="35000"/>
                  </a:schemeClr>
                </a:solidFill>
              </a:rPr>
              <a:t>affecting the productivity and market integration of those farming systems?</a:t>
            </a:r>
          </a:p>
          <a:p>
            <a:pPr marL="514350" indent="-514350">
              <a:buFont typeface="Arial" pitchFamily="34" charset="0"/>
              <a:buAutoNum type="arabicPeriod"/>
            </a:pPr>
            <a:r>
              <a:rPr lang="en-US" sz="3000" dirty="0" smtClean="0">
                <a:solidFill>
                  <a:schemeClr val="tx1">
                    <a:lumMod val="65000"/>
                    <a:lumOff val="35000"/>
                  </a:schemeClr>
                </a:solidFill>
              </a:rPr>
              <a:t>What </a:t>
            </a:r>
            <a:r>
              <a:rPr lang="en-US" sz="3000" dirty="0">
                <a:solidFill>
                  <a:schemeClr val="tx1">
                    <a:lumMod val="65000"/>
                    <a:lumOff val="35000"/>
                  </a:schemeClr>
                </a:solidFill>
              </a:rPr>
              <a:t>present or prospective </a:t>
            </a:r>
            <a:r>
              <a:rPr lang="en-US" sz="3000" b="1" dirty="0">
                <a:solidFill>
                  <a:srgbClr val="FF0000"/>
                </a:solidFill>
              </a:rPr>
              <a:t>investments in technologies and practices</a:t>
            </a:r>
            <a:r>
              <a:rPr lang="en-US" sz="3000" b="1" dirty="0"/>
              <a:t> </a:t>
            </a:r>
            <a:r>
              <a:rPr lang="en-US" sz="3000" dirty="0">
                <a:solidFill>
                  <a:schemeClr val="tx1">
                    <a:lumMod val="65000"/>
                    <a:lumOff val="35000"/>
                  </a:schemeClr>
                </a:solidFill>
              </a:rPr>
              <a:t>might best address those constraints?</a:t>
            </a:r>
          </a:p>
          <a:p>
            <a:pPr marL="514350" indent="-514350">
              <a:buFont typeface="Arial" pitchFamily="34" charset="0"/>
              <a:buAutoNum type="arabicPeriod"/>
            </a:pPr>
            <a:r>
              <a:rPr lang="en-US" sz="3000" dirty="0" smtClean="0">
                <a:solidFill>
                  <a:schemeClr val="tx1">
                    <a:lumMod val="65000"/>
                    <a:lumOff val="35000"/>
                  </a:schemeClr>
                </a:solidFill>
              </a:rPr>
              <a:t>What </a:t>
            </a:r>
            <a:r>
              <a:rPr lang="en-US" sz="3000" dirty="0">
                <a:solidFill>
                  <a:schemeClr val="tx1">
                    <a:lumMod val="65000"/>
                    <a:lumOff val="35000"/>
                  </a:schemeClr>
                </a:solidFill>
              </a:rPr>
              <a:t>will be </a:t>
            </a:r>
            <a:r>
              <a:rPr lang="en-US" sz="3000" b="1" dirty="0">
                <a:solidFill>
                  <a:srgbClr val="FF0000"/>
                </a:solidFill>
              </a:rPr>
              <a:t>the benefits of investment </a:t>
            </a:r>
            <a:r>
              <a:rPr lang="en-US" sz="3000" dirty="0">
                <a:solidFill>
                  <a:schemeClr val="tx1">
                    <a:lumMod val="65000"/>
                    <a:lumOff val="35000"/>
                  </a:schemeClr>
                </a:solidFill>
              </a:rPr>
              <a:t>on productivity, </a:t>
            </a:r>
            <a:r>
              <a:rPr lang="en-US" sz="3000" dirty="0" smtClean="0">
                <a:solidFill>
                  <a:schemeClr val="tx1">
                    <a:lumMod val="65000"/>
                    <a:lumOff val="35000"/>
                  </a:schemeClr>
                </a:solidFill>
              </a:rPr>
              <a:t>income, and the </a:t>
            </a:r>
            <a:r>
              <a:rPr lang="en-US" sz="3000" dirty="0">
                <a:solidFill>
                  <a:schemeClr val="tx1">
                    <a:lumMod val="65000"/>
                    <a:lumOff val="35000"/>
                  </a:schemeClr>
                </a:solidFill>
              </a:rPr>
              <a:t>reduction of poverty and hunger</a:t>
            </a:r>
            <a:r>
              <a:rPr lang="en-US" sz="3000" dirty="0" smtClean="0">
                <a:solidFill>
                  <a:schemeClr val="tx1">
                    <a:lumMod val="65000"/>
                    <a:lumOff val="35000"/>
                  </a:schemeClr>
                </a:solidFill>
              </a:rPr>
              <a:t>?</a:t>
            </a:r>
            <a:endParaRPr lang="en-US" sz="3000" dirty="0">
              <a:solidFill>
                <a:schemeClr val="tx1">
                  <a:lumMod val="65000"/>
                  <a:lumOff val="35000"/>
                </a:schemeClr>
              </a:solidFill>
            </a:endParaRPr>
          </a:p>
        </p:txBody>
      </p:sp>
    </p:spTree>
    <p:extLst>
      <p:ext uri="{BB962C8B-B14F-4D97-AF65-F5344CB8AC3E}">
        <p14:creationId xmlns:p14="http://schemas.microsoft.com/office/powerpoint/2010/main" val="7335866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Low BMI                       LGP</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172" y="1211323"/>
            <a:ext cx="5423330" cy="542333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1624" y="1242845"/>
            <a:ext cx="5391808" cy="5391808"/>
          </a:xfrm>
          <a:prstGeom prst="rect">
            <a:avLst/>
          </a:prstGeom>
        </p:spPr>
      </p:pic>
    </p:spTree>
    <p:extLst>
      <p:ext uri="{BB962C8B-B14F-4D97-AF65-F5344CB8AC3E}">
        <p14:creationId xmlns:p14="http://schemas.microsoft.com/office/powerpoint/2010/main" val="3310165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Maize</a:t>
            </a:r>
            <a:r>
              <a:rPr lang="en-US" dirty="0"/>
              <a:t/>
            </a:r>
            <a:br>
              <a:rPr lang="en-US" dirty="0"/>
            </a:br>
            <a:r>
              <a:rPr lang="en-US" dirty="0" smtClean="0"/>
              <a:t>           production                  yield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7533" y="1292772"/>
            <a:ext cx="5184228" cy="518422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601" y="1292772"/>
            <a:ext cx="5184228" cy="5184228"/>
          </a:xfrm>
          <a:prstGeom prst="rect">
            <a:avLst/>
          </a:prstGeom>
        </p:spPr>
      </p:pic>
    </p:spTree>
    <p:extLst>
      <p:ext uri="{BB962C8B-B14F-4D97-AF65-F5344CB8AC3E}">
        <p14:creationId xmlns:p14="http://schemas.microsoft.com/office/powerpoint/2010/main" val="6397722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Rice</a:t>
            </a:r>
            <a:r>
              <a:rPr lang="en-US" dirty="0"/>
              <a:t/>
            </a:r>
            <a:br>
              <a:rPr lang="en-US" dirty="0"/>
            </a:br>
            <a:r>
              <a:rPr lang="en-US" dirty="0" smtClean="0"/>
              <a:t>	    production                    yield</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269123"/>
            <a:ext cx="5207876" cy="520787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312" y="1263870"/>
            <a:ext cx="5213129" cy="5213129"/>
          </a:xfrm>
          <a:prstGeom prst="rect">
            <a:avLst/>
          </a:prstGeom>
        </p:spPr>
      </p:pic>
    </p:spTree>
    <p:extLst>
      <p:ext uri="{BB962C8B-B14F-4D97-AF65-F5344CB8AC3E}">
        <p14:creationId xmlns:p14="http://schemas.microsoft.com/office/powerpoint/2010/main" val="30496570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Sorghum</a:t>
            </a:r>
            <a:r>
              <a:rPr lang="en-US" dirty="0"/>
              <a:t/>
            </a:r>
            <a:br>
              <a:rPr lang="en-US" dirty="0"/>
            </a:br>
            <a:r>
              <a:rPr lang="en-US" dirty="0" smtClean="0"/>
              <a:t>	   production                      yield</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314" y="1359084"/>
            <a:ext cx="5206621" cy="520662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4947" y="1351126"/>
            <a:ext cx="5393140" cy="5393140"/>
          </a:xfrm>
          <a:prstGeom prst="rect">
            <a:avLst/>
          </a:prstGeom>
        </p:spPr>
      </p:pic>
    </p:spTree>
    <p:extLst>
      <p:ext uri="{BB962C8B-B14F-4D97-AF65-F5344CB8AC3E}">
        <p14:creationId xmlns:p14="http://schemas.microsoft.com/office/powerpoint/2010/main" val="20351029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0298"/>
            <a:ext cx="10972800" cy="1143000"/>
          </a:xfrm>
        </p:spPr>
        <p:txBody>
          <a:bodyPr/>
          <a:lstStyle/>
          <a:p>
            <a:r>
              <a:rPr lang="en-US" dirty="0" smtClean="0"/>
              <a:t> stunting		   poultry		    cattle</a:t>
            </a: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7064" r="4090"/>
          <a:stretch/>
        </p:blipFill>
        <p:spPr>
          <a:xfrm>
            <a:off x="8188657" y="1919216"/>
            <a:ext cx="3234519" cy="4102290"/>
          </a:xfrm>
          <a:prstGeom prst="rect">
            <a:avLst/>
          </a:prstGeom>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8161" r="4650"/>
          <a:stretch/>
        </p:blipFill>
        <p:spPr>
          <a:xfrm>
            <a:off x="4640239" y="1919215"/>
            <a:ext cx="3282412" cy="4252415"/>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5125"/>
          <a:stretch/>
        </p:blipFill>
        <p:spPr>
          <a:xfrm>
            <a:off x="327546" y="1830907"/>
            <a:ext cx="4059597" cy="4278908"/>
          </a:xfrm>
          <a:prstGeom prst="rect">
            <a:avLst/>
          </a:prstGeom>
        </p:spPr>
      </p:pic>
    </p:spTree>
    <p:extLst>
      <p:ext uri="{BB962C8B-B14F-4D97-AF65-F5344CB8AC3E}">
        <p14:creationId xmlns:p14="http://schemas.microsoft.com/office/powerpoint/2010/main" val="29762517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25756" y="513441"/>
            <a:ext cx="2956095" cy="752367"/>
          </a:xfrm>
          <a:prstGeom prst="rect">
            <a:avLst/>
          </a:prstGeom>
        </p:spPr>
      </p:pic>
      <p:sp>
        <p:nvSpPr>
          <p:cNvPr id="9" name="Title 1"/>
          <p:cNvSpPr>
            <a:spLocks noGrp="1"/>
          </p:cNvSpPr>
          <p:nvPr>
            <p:ph type="ctrTitle"/>
          </p:nvPr>
        </p:nvSpPr>
        <p:spPr>
          <a:xfrm>
            <a:off x="1483573" y="1947578"/>
            <a:ext cx="6081320" cy="2071688"/>
          </a:xfrm>
        </p:spPr>
        <p:txBody>
          <a:bodyPr>
            <a:noAutofit/>
          </a:bodyPr>
          <a:lstStyle/>
          <a:p>
            <a:r>
              <a:rPr lang="en-US" sz="3000" i="1" spc="300" dirty="0" smtClean="0">
                <a:latin typeface="+mn-lt"/>
              </a:rPr>
              <a:t>AFRICA RISING</a:t>
            </a:r>
            <a:endParaRPr lang="en-US" sz="3000" dirty="0">
              <a:solidFill>
                <a:schemeClr val="accent5"/>
              </a:solidFill>
              <a:latin typeface="+mn-lt"/>
            </a:endParaRPr>
          </a:p>
        </p:txBody>
      </p:sp>
      <p:pic>
        <p:nvPicPr>
          <p:cNvPr id="6" name="Picture 3" descr="sm-ifp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63" y="513441"/>
            <a:ext cx="102901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1864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Africa RISING linked to HarvestChoice?</a:t>
            </a:r>
            <a:endParaRPr lang="en-US" dirty="0"/>
          </a:p>
        </p:txBody>
      </p:sp>
      <p:sp>
        <p:nvSpPr>
          <p:cNvPr id="3" name="Content Placeholder 2"/>
          <p:cNvSpPr>
            <a:spLocks noGrp="1"/>
          </p:cNvSpPr>
          <p:nvPr>
            <p:ph idx="1"/>
          </p:nvPr>
        </p:nvSpPr>
        <p:spPr>
          <a:xfrm>
            <a:off x="609600" y="1270861"/>
            <a:ext cx="10972800" cy="5176434"/>
          </a:xfrm>
        </p:spPr>
        <p:txBody>
          <a:bodyPr>
            <a:noAutofit/>
          </a:bodyPr>
          <a:lstStyle/>
          <a:p>
            <a:pPr>
              <a:buFont typeface="Wingdings" panose="05000000000000000000" pitchFamily="2" charset="2"/>
              <a:buChar char="§"/>
            </a:pPr>
            <a:r>
              <a:rPr lang="en-US" sz="2600" dirty="0" smtClean="0"/>
              <a:t>AR needs to be spatially-informed, requiring granular information on a large suite of indicators</a:t>
            </a:r>
          </a:p>
          <a:p>
            <a:pPr>
              <a:buFont typeface="Wingdings" panose="05000000000000000000" pitchFamily="2" charset="2"/>
              <a:buChar char="§"/>
            </a:pPr>
            <a:endParaRPr lang="en-US" sz="2600" dirty="0" smtClean="0"/>
          </a:p>
          <a:p>
            <a:pPr>
              <a:buFont typeface="Wingdings" panose="05000000000000000000" pitchFamily="2" charset="2"/>
              <a:buChar char="§"/>
            </a:pPr>
            <a:r>
              <a:rPr lang="en-US" sz="2600" dirty="0" smtClean="0"/>
              <a:t>Both seek integration among different disciplines (agronomy, </a:t>
            </a:r>
            <a:r>
              <a:rPr lang="en-US" sz="2600" dirty="0" err="1" smtClean="0"/>
              <a:t>biophysical&amp;crop</a:t>
            </a:r>
            <a:r>
              <a:rPr lang="en-US" sz="2600" dirty="0" smtClean="0"/>
              <a:t> modeling, economics)</a:t>
            </a:r>
          </a:p>
          <a:p>
            <a:pPr>
              <a:buFont typeface="Wingdings" panose="05000000000000000000" pitchFamily="2" charset="2"/>
              <a:buChar char="§"/>
            </a:pPr>
            <a:endParaRPr lang="en-US" sz="2600" dirty="0" smtClean="0"/>
          </a:p>
          <a:p>
            <a:pPr>
              <a:buFont typeface="Wingdings" panose="05000000000000000000" pitchFamily="2" charset="2"/>
              <a:buChar char="§"/>
            </a:pPr>
            <a:r>
              <a:rPr lang="en-US" sz="2600" dirty="0" smtClean="0"/>
              <a:t>Both are focused on farming system, ex-ante modeling, adoption study and scaling-up plan of agricultural technologies and innovation </a:t>
            </a:r>
          </a:p>
          <a:p>
            <a:pPr>
              <a:buFont typeface="Wingdings" panose="05000000000000000000" pitchFamily="2" charset="2"/>
              <a:buChar char="§"/>
            </a:pPr>
            <a:endParaRPr lang="en-US" sz="2600" dirty="0" smtClean="0"/>
          </a:p>
          <a:p>
            <a:pPr>
              <a:buFont typeface="Wingdings" panose="05000000000000000000" pitchFamily="2" charset="2"/>
              <a:buChar char="§"/>
            </a:pPr>
            <a:r>
              <a:rPr lang="en-US" sz="2600" dirty="0" err="1" smtClean="0"/>
              <a:t>HarvestChoice</a:t>
            </a:r>
            <a:r>
              <a:rPr lang="en-US" sz="2600" dirty="0" smtClean="0"/>
              <a:t> data need </a:t>
            </a:r>
            <a:r>
              <a:rPr lang="en-US" sz="2600" dirty="0" err="1" smtClean="0"/>
              <a:t>groundtruthing</a:t>
            </a:r>
            <a:r>
              <a:rPr lang="en-US" sz="2600" dirty="0" smtClean="0"/>
              <a:t>, indeed AR is an excellent opportunity for testing</a:t>
            </a:r>
            <a:endParaRPr lang="en-US" sz="2600" dirty="0"/>
          </a:p>
        </p:txBody>
      </p:sp>
    </p:spTree>
    <p:extLst>
      <p:ext uri="{BB962C8B-B14F-4D97-AF65-F5344CB8AC3E}">
        <p14:creationId xmlns:p14="http://schemas.microsoft.com/office/powerpoint/2010/main" val="41273720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dirty="0"/>
              <a:t>Monitoring &amp; Evaluation Support</a:t>
            </a:r>
            <a:br>
              <a:rPr lang="en-US" sz="2500" dirty="0"/>
            </a:br>
            <a:r>
              <a:rPr lang="en-US" sz="4800" dirty="0"/>
              <a:t>Africa RISING</a:t>
            </a:r>
          </a:p>
        </p:txBody>
      </p:sp>
      <p:sp>
        <p:nvSpPr>
          <p:cNvPr id="3" name="Content Placeholder 2"/>
          <p:cNvSpPr>
            <a:spLocks noGrp="1"/>
          </p:cNvSpPr>
          <p:nvPr>
            <p:ph idx="1"/>
          </p:nvPr>
        </p:nvSpPr>
        <p:spPr>
          <a:xfrm>
            <a:off x="609600" y="1700431"/>
            <a:ext cx="6645586" cy="4760705"/>
          </a:xfrm>
        </p:spPr>
        <p:txBody>
          <a:bodyPr>
            <a:normAutofit lnSpcReduction="10000"/>
          </a:bodyPr>
          <a:lstStyle/>
          <a:p>
            <a:pPr>
              <a:buFont typeface="Wingdings" panose="05000000000000000000" pitchFamily="2" charset="2"/>
              <a:buChar char="§"/>
            </a:pPr>
            <a:r>
              <a:rPr lang="en-US" sz="2000" b="1" dirty="0"/>
              <a:t>Feed the Future Compliance</a:t>
            </a:r>
            <a:r>
              <a:rPr lang="en-US" sz="2000" dirty="0"/>
              <a:t>: Conform to the </a:t>
            </a:r>
            <a:r>
              <a:rPr lang="en-US" sz="2000" dirty="0" err="1"/>
              <a:t>FtF</a:t>
            </a:r>
            <a:r>
              <a:rPr lang="en-US" sz="2000" dirty="0"/>
              <a:t> core indicators</a:t>
            </a:r>
          </a:p>
          <a:p>
            <a:pPr>
              <a:buFont typeface="Wingdings" panose="05000000000000000000" pitchFamily="2" charset="2"/>
              <a:buChar char="§"/>
            </a:pPr>
            <a:r>
              <a:rPr lang="en-US" sz="2000" b="1" dirty="0"/>
              <a:t>Multi-scale, multi-site reporting</a:t>
            </a:r>
            <a:r>
              <a:rPr lang="en-US" sz="2000" dirty="0"/>
              <a:t>: Meet stakeholder needs and support multi-scale/multi-site M&amp;E </a:t>
            </a:r>
          </a:p>
          <a:p>
            <a:pPr>
              <a:buFont typeface="Wingdings" panose="05000000000000000000" pitchFamily="2" charset="2"/>
              <a:buChar char="§"/>
            </a:pPr>
            <a:r>
              <a:rPr lang="en-US" sz="2000" b="1" dirty="0"/>
              <a:t>Monitoring and projection</a:t>
            </a:r>
            <a:r>
              <a:rPr lang="en-US" sz="2000" dirty="0"/>
              <a:t>: Provide monitoring reports and short-term projections (targets) of key M&amp;E indicators for intervention sites</a:t>
            </a:r>
          </a:p>
          <a:p>
            <a:pPr>
              <a:buFont typeface="Wingdings" panose="05000000000000000000" pitchFamily="2" charset="2"/>
              <a:buChar char="§"/>
            </a:pPr>
            <a:r>
              <a:rPr lang="en-US" sz="2000" b="1" dirty="0"/>
              <a:t>Open-access data and analysis platform</a:t>
            </a:r>
            <a:r>
              <a:rPr lang="en-US" sz="2000" dirty="0"/>
              <a:t>: Maintain a user-friendly, open-access M&amp;E data management and analysis platform to serve the needs of SI stakeholders.</a:t>
            </a:r>
          </a:p>
          <a:p>
            <a:pPr>
              <a:buFont typeface="Wingdings" panose="05000000000000000000" pitchFamily="2" charset="2"/>
              <a:buChar char="§"/>
            </a:pPr>
            <a:r>
              <a:rPr lang="en-US" sz="2000" b="1" dirty="0"/>
              <a:t>Quasi-RCTs design and </a:t>
            </a:r>
            <a:r>
              <a:rPr lang="en-US" sz="2000" b="1" dirty="0" smtClean="0"/>
              <a:t>implementation</a:t>
            </a:r>
            <a:r>
              <a:rPr lang="en-US" sz="2000" dirty="0" smtClean="0"/>
              <a:t>: Use randomization of control sites within </a:t>
            </a:r>
            <a:r>
              <a:rPr lang="en-US" sz="2000" dirty="0"/>
              <a:t>the same stratum (identified </a:t>
            </a:r>
            <a:r>
              <a:rPr lang="en-US" sz="2000" dirty="0" smtClean="0"/>
              <a:t>by homogeneous </a:t>
            </a:r>
            <a:r>
              <a:rPr lang="en-US" sz="2000" dirty="0"/>
              <a:t>agriculture potential) </a:t>
            </a:r>
            <a:r>
              <a:rPr lang="en-US" sz="2000" dirty="0" smtClean="0"/>
              <a:t>as </a:t>
            </a:r>
            <a:r>
              <a:rPr lang="en-US" sz="2000" dirty="0"/>
              <a:t>intervention sites </a:t>
            </a:r>
            <a:r>
              <a:rPr lang="en-US" sz="2000" dirty="0" smtClean="0"/>
              <a:t>for Impact </a:t>
            </a:r>
            <a:r>
              <a:rPr lang="en-US" sz="2000" dirty="0"/>
              <a:t>Evaluation</a:t>
            </a:r>
          </a:p>
        </p:txBody>
      </p:sp>
      <p:grpSp>
        <p:nvGrpSpPr>
          <p:cNvPr id="11" name="Group 10"/>
          <p:cNvGrpSpPr/>
          <p:nvPr/>
        </p:nvGrpSpPr>
        <p:grpSpPr>
          <a:xfrm>
            <a:off x="7476855" y="3589689"/>
            <a:ext cx="2963226" cy="2458023"/>
            <a:chOff x="-129908" y="1079666"/>
            <a:chExt cx="6012896" cy="5526287"/>
          </a:xfrm>
        </p:grpSpPr>
        <p:grpSp>
          <p:nvGrpSpPr>
            <p:cNvPr id="12" name="Group 11"/>
            <p:cNvGrpSpPr/>
            <p:nvPr/>
          </p:nvGrpSpPr>
          <p:grpSpPr>
            <a:xfrm>
              <a:off x="340522" y="1079666"/>
              <a:ext cx="5130469" cy="5193360"/>
              <a:chOff x="340522" y="1079666"/>
              <a:chExt cx="5130469" cy="5193360"/>
            </a:xfrm>
          </p:grpSpPr>
          <p:sp>
            <p:nvSpPr>
              <p:cNvPr id="55" name="Rectangle 54"/>
              <p:cNvSpPr/>
              <p:nvPr/>
            </p:nvSpPr>
            <p:spPr>
              <a:xfrm>
                <a:off x="594191" y="1079666"/>
                <a:ext cx="4876800" cy="484103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a:solidFill>
                      <a:srgbClr val="FF0000"/>
                    </a:solidFill>
                  </a:rPr>
                  <a:t>Eastern &amp; Southern Africa Maize-based Systems</a:t>
                </a:r>
              </a:p>
            </p:txBody>
          </p:sp>
          <p:sp>
            <p:nvSpPr>
              <p:cNvPr id="56" name="Rectangle 55"/>
              <p:cNvSpPr/>
              <p:nvPr/>
            </p:nvSpPr>
            <p:spPr>
              <a:xfrm>
                <a:off x="340522" y="1431991"/>
                <a:ext cx="4876800" cy="484103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err="1">
                    <a:solidFill>
                      <a:srgbClr val="FF0000"/>
                    </a:solidFill>
                  </a:rPr>
                  <a:t>Sudano-Sahelian</a:t>
                </a:r>
                <a:r>
                  <a:rPr lang="en-US" b="1" dirty="0">
                    <a:solidFill>
                      <a:srgbClr val="FF0000"/>
                    </a:solidFill>
                  </a:rPr>
                  <a:t> Zone</a:t>
                </a:r>
              </a:p>
            </p:txBody>
          </p:sp>
        </p:grpSp>
        <p:sp>
          <p:nvSpPr>
            <p:cNvPr id="13" name="Rectangle 12"/>
            <p:cNvSpPr/>
            <p:nvPr/>
          </p:nvSpPr>
          <p:spPr>
            <a:xfrm>
              <a:off x="110470" y="1764918"/>
              <a:ext cx="4876800" cy="484103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a:solidFill>
                    <a:srgbClr val="FF0000"/>
                  </a:solidFill>
                </a:rPr>
                <a:t>Ethiopian Highlands</a:t>
              </a:r>
            </a:p>
          </p:txBody>
        </p:sp>
        <p:grpSp>
          <p:nvGrpSpPr>
            <p:cNvPr id="14" name="Group 13"/>
            <p:cNvGrpSpPr/>
            <p:nvPr/>
          </p:nvGrpSpPr>
          <p:grpSpPr>
            <a:xfrm>
              <a:off x="-129908" y="2539557"/>
              <a:ext cx="4898011" cy="3994018"/>
              <a:chOff x="-129908" y="2539557"/>
              <a:chExt cx="4898011" cy="3994018"/>
            </a:xfrm>
          </p:grpSpPr>
          <p:sp>
            <p:nvSpPr>
              <p:cNvPr id="51" name="TextBox 50"/>
              <p:cNvSpPr txBox="1"/>
              <p:nvPr/>
            </p:nvSpPr>
            <p:spPr>
              <a:xfrm>
                <a:off x="-129908" y="4990712"/>
                <a:ext cx="1601274" cy="691964"/>
              </a:xfrm>
              <a:prstGeom prst="rect">
                <a:avLst/>
              </a:prstGeom>
              <a:noFill/>
            </p:spPr>
            <p:txBody>
              <a:bodyPr wrap="none" rtlCol="0">
                <a:spAutoFit/>
              </a:bodyPr>
              <a:lstStyle/>
              <a:p>
                <a:pPr algn="ctr"/>
                <a:r>
                  <a:rPr lang="en-US" sz="1400" b="1" dirty="0"/>
                  <a:t>Systems</a:t>
                </a:r>
              </a:p>
            </p:txBody>
          </p:sp>
          <p:grpSp>
            <p:nvGrpSpPr>
              <p:cNvPr id="52" name="Group 51"/>
              <p:cNvGrpSpPr/>
              <p:nvPr/>
            </p:nvGrpSpPr>
            <p:grpSpPr>
              <a:xfrm>
                <a:off x="329637" y="2539557"/>
                <a:ext cx="4438466" cy="3994018"/>
                <a:chOff x="462362" y="2416745"/>
                <a:chExt cx="4438466" cy="3994018"/>
              </a:xfrm>
            </p:grpSpPr>
            <p:sp>
              <p:nvSpPr>
                <p:cNvPr id="53" name="Freeform 52"/>
                <p:cNvSpPr/>
                <p:nvPr/>
              </p:nvSpPr>
              <p:spPr>
                <a:xfrm>
                  <a:off x="1282261" y="2416745"/>
                  <a:ext cx="3618567" cy="3887730"/>
                </a:xfrm>
                <a:custGeom>
                  <a:avLst/>
                  <a:gdLst>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26456 w 808354"/>
                    <a:gd name="connsiteY10" fmla="*/ 606247 h 677527"/>
                    <a:gd name="connsiteX11" fmla="*/ 152581 w 808354"/>
                    <a:gd name="connsiteY11" fmla="*/ 449492 h 677527"/>
                    <a:gd name="connsiteX12" fmla="*/ 21953 w 808354"/>
                    <a:gd name="connsiteY12" fmla="*/ 371115 h 677527"/>
                    <a:gd name="connsiteX13" fmla="*/ 8890 w 808354"/>
                    <a:gd name="connsiteY13" fmla="*/ 240487 h 677527"/>
                    <a:gd name="connsiteX14" fmla="*/ 126456 w 808354"/>
                    <a:gd name="connsiteY14" fmla="*/ 149047 h 677527"/>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52581 w 808354"/>
                    <a:gd name="connsiteY10" fmla="*/ 449492 h 677527"/>
                    <a:gd name="connsiteX11" fmla="*/ 21953 w 808354"/>
                    <a:gd name="connsiteY11" fmla="*/ 371115 h 677527"/>
                    <a:gd name="connsiteX12" fmla="*/ 8890 w 808354"/>
                    <a:gd name="connsiteY12" fmla="*/ 240487 h 677527"/>
                    <a:gd name="connsiteX13" fmla="*/ 126456 w 808354"/>
                    <a:gd name="connsiteY13" fmla="*/ 149047 h 677527"/>
                    <a:gd name="connsiteX0" fmla="*/ 126456 w 817237"/>
                    <a:gd name="connsiteY0" fmla="*/ 149047 h 677527"/>
                    <a:gd name="connsiteX1" fmla="*/ 466090 w 817237"/>
                    <a:gd name="connsiteY1" fmla="*/ 57607 h 677527"/>
                    <a:gd name="connsiteX2" fmla="*/ 609781 w 817237"/>
                    <a:gd name="connsiteY2" fmla="*/ 5355 h 677527"/>
                    <a:gd name="connsiteX3" fmla="*/ 805724 w 817237"/>
                    <a:gd name="connsiteY3" fmla="*/ 188235 h 677527"/>
                    <a:gd name="connsiteX4" fmla="*/ 792661 w 817237"/>
                    <a:gd name="connsiteY4" fmla="*/ 371115 h 677527"/>
                    <a:gd name="connsiteX5" fmla="*/ 779599 w 817237"/>
                    <a:gd name="connsiteY5" fmla="*/ 475618 h 677527"/>
                    <a:gd name="connsiteX6" fmla="*/ 505279 w 817237"/>
                    <a:gd name="connsiteY6" fmla="*/ 671561 h 677527"/>
                    <a:gd name="connsiteX7" fmla="*/ 387713 w 817237"/>
                    <a:gd name="connsiteY7" fmla="*/ 619309 h 677527"/>
                    <a:gd name="connsiteX8" fmla="*/ 361587 w 817237"/>
                    <a:gd name="connsiteY8" fmla="*/ 540932 h 677527"/>
                    <a:gd name="connsiteX9" fmla="*/ 152581 w 817237"/>
                    <a:gd name="connsiteY9" fmla="*/ 449492 h 677527"/>
                    <a:gd name="connsiteX10" fmla="*/ 21953 w 817237"/>
                    <a:gd name="connsiteY10" fmla="*/ 371115 h 677527"/>
                    <a:gd name="connsiteX11" fmla="*/ 8890 w 817237"/>
                    <a:gd name="connsiteY11" fmla="*/ 240487 h 677527"/>
                    <a:gd name="connsiteX12" fmla="*/ 126456 w 817237"/>
                    <a:gd name="connsiteY12" fmla="*/ 149047 h 677527"/>
                    <a:gd name="connsiteX0" fmla="*/ 126456 w 827729"/>
                    <a:gd name="connsiteY0" fmla="*/ 91883 h 620363"/>
                    <a:gd name="connsiteX1" fmla="*/ 466090 w 827729"/>
                    <a:gd name="connsiteY1" fmla="*/ 443 h 620363"/>
                    <a:gd name="connsiteX2" fmla="*/ 805724 w 827729"/>
                    <a:gd name="connsiteY2" fmla="*/ 131071 h 620363"/>
                    <a:gd name="connsiteX3" fmla="*/ 792661 w 827729"/>
                    <a:gd name="connsiteY3" fmla="*/ 313951 h 620363"/>
                    <a:gd name="connsiteX4" fmla="*/ 779599 w 827729"/>
                    <a:gd name="connsiteY4" fmla="*/ 418454 h 620363"/>
                    <a:gd name="connsiteX5" fmla="*/ 505279 w 827729"/>
                    <a:gd name="connsiteY5" fmla="*/ 614397 h 620363"/>
                    <a:gd name="connsiteX6" fmla="*/ 387713 w 827729"/>
                    <a:gd name="connsiteY6" fmla="*/ 562145 h 620363"/>
                    <a:gd name="connsiteX7" fmla="*/ 361587 w 827729"/>
                    <a:gd name="connsiteY7" fmla="*/ 483768 h 620363"/>
                    <a:gd name="connsiteX8" fmla="*/ 152581 w 827729"/>
                    <a:gd name="connsiteY8" fmla="*/ 392328 h 620363"/>
                    <a:gd name="connsiteX9" fmla="*/ 21953 w 827729"/>
                    <a:gd name="connsiteY9" fmla="*/ 313951 h 620363"/>
                    <a:gd name="connsiteX10" fmla="*/ 8890 w 827729"/>
                    <a:gd name="connsiteY10" fmla="*/ 183323 h 620363"/>
                    <a:gd name="connsiteX11" fmla="*/ 126456 w 827729"/>
                    <a:gd name="connsiteY11" fmla="*/ 91883 h 620363"/>
                    <a:gd name="connsiteX0" fmla="*/ 126456 w 827729"/>
                    <a:gd name="connsiteY0" fmla="*/ 91883 h 620115"/>
                    <a:gd name="connsiteX1" fmla="*/ 466090 w 827729"/>
                    <a:gd name="connsiteY1" fmla="*/ 443 h 620115"/>
                    <a:gd name="connsiteX2" fmla="*/ 805724 w 827729"/>
                    <a:gd name="connsiteY2" fmla="*/ 131071 h 620115"/>
                    <a:gd name="connsiteX3" fmla="*/ 792661 w 827729"/>
                    <a:gd name="connsiteY3" fmla="*/ 313951 h 620115"/>
                    <a:gd name="connsiteX4" fmla="*/ 779599 w 827729"/>
                    <a:gd name="connsiteY4" fmla="*/ 418454 h 620115"/>
                    <a:gd name="connsiteX5" fmla="*/ 505279 w 827729"/>
                    <a:gd name="connsiteY5" fmla="*/ 614397 h 620115"/>
                    <a:gd name="connsiteX6" fmla="*/ 387713 w 827729"/>
                    <a:gd name="connsiteY6" fmla="*/ 562145 h 620115"/>
                    <a:gd name="connsiteX7" fmla="*/ 255990 w 827729"/>
                    <a:gd name="connsiteY7" fmla="*/ 504388 h 620115"/>
                    <a:gd name="connsiteX8" fmla="*/ 152581 w 827729"/>
                    <a:gd name="connsiteY8" fmla="*/ 392328 h 620115"/>
                    <a:gd name="connsiteX9" fmla="*/ 21953 w 827729"/>
                    <a:gd name="connsiteY9" fmla="*/ 313951 h 620115"/>
                    <a:gd name="connsiteX10" fmla="*/ 8890 w 827729"/>
                    <a:gd name="connsiteY10" fmla="*/ 183323 h 620115"/>
                    <a:gd name="connsiteX11" fmla="*/ 126456 w 827729"/>
                    <a:gd name="connsiteY11" fmla="*/ 91883 h 620115"/>
                    <a:gd name="connsiteX0" fmla="*/ 139145 w 840418"/>
                    <a:gd name="connsiteY0" fmla="*/ 91883 h 620115"/>
                    <a:gd name="connsiteX1" fmla="*/ 478779 w 840418"/>
                    <a:gd name="connsiteY1" fmla="*/ 443 h 620115"/>
                    <a:gd name="connsiteX2" fmla="*/ 818413 w 840418"/>
                    <a:gd name="connsiteY2" fmla="*/ 131071 h 620115"/>
                    <a:gd name="connsiteX3" fmla="*/ 805350 w 840418"/>
                    <a:gd name="connsiteY3" fmla="*/ 313951 h 620115"/>
                    <a:gd name="connsiteX4" fmla="*/ 792288 w 840418"/>
                    <a:gd name="connsiteY4" fmla="*/ 418454 h 620115"/>
                    <a:gd name="connsiteX5" fmla="*/ 517968 w 840418"/>
                    <a:gd name="connsiteY5" fmla="*/ 614397 h 620115"/>
                    <a:gd name="connsiteX6" fmla="*/ 400402 w 840418"/>
                    <a:gd name="connsiteY6" fmla="*/ 562145 h 620115"/>
                    <a:gd name="connsiteX7" fmla="*/ 268679 w 840418"/>
                    <a:gd name="connsiteY7" fmla="*/ 504388 h 620115"/>
                    <a:gd name="connsiteX8" fmla="*/ 10174 w 840418"/>
                    <a:gd name="connsiteY8" fmla="*/ 438151 h 620115"/>
                    <a:gd name="connsiteX9" fmla="*/ 34642 w 840418"/>
                    <a:gd name="connsiteY9" fmla="*/ 313951 h 620115"/>
                    <a:gd name="connsiteX10" fmla="*/ 21579 w 840418"/>
                    <a:gd name="connsiteY10" fmla="*/ 183323 h 620115"/>
                    <a:gd name="connsiteX11" fmla="*/ 139145 w 840418"/>
                    <a:gd name="connsiteY11" fmla="*/ 91883 h 620115"/>
                    <a:gd name="connsiteX0" fmla="*/ 139145 w 840417"/>
                    <a:gd name="connsiteY0" fmla="*/ 62327 h 590559"/>
                    <a:gd name="connsiteX1" fmla="*/ 478779 w 840417"/>
                    <a:gd name="connsiteY1" fmla="*/ 672 h 590559"/>
                    <a:gd name="connsiteX2" fmla="*/ 818413 w 840417"/>
                    <a:gd name="connsiteY2" fmla="*/ 101515 h 590559"/>
                    <a:gd name="connsiteX3" fmla="*/ 805350 w 840417"/>
                    <a:gd name="connsiteY3" fmla="*/ 284395 h 590559"/>
                    <a:gd name="connsiteX4" fmla="*/ 792288 w 840417"/>
                    <a:gd name="connsiteY4" fmla="*/ 388898 h 590559"/>
                    <a:gd name="connsiteX5" fmla="*/ 517968 w 840417"/>
                    <a:gd name="connsiteY5" fmla="*/ 584841 h 590559"/>
                    <a:gd name="connsiteX6" fmla="*/ 400402 w 840417"/>
                    <a:gd name="connsiteY6" fmla="*/ 532589 h 590559"/>
                    <a:gd name="connsiteX7" fmla="*/ 268679 w 840417"/>
                    <a:gd name="connsiteY7" fmla="*/ 474832 h 590559"/>
                    <a:gd name="connsiteX8" fmla="*/ 10174 w 840417"/>
                    <a:gd name="connsiteY8" fmla="*/ 408595 h 590559"/>
                    <a:gd name="connsiteX9" fmla="*/ 34642 w 840417"/>
                    <a:gd name="connsiteY9" fmla="*/ 284395 h 590559"/>
                    <a:gd name="connsiteX10" fmla="*/ 21579 w 840417"/>
                    <a:gd name="connsiteY10" fmla="*/ 153767 h 590559"/>
                    <a:gd name="connsiteX11" fmla="*/ 139145 w 840417"/>
                    <a:gd name="connsiteY11" fmla="*/ 62327 h 590559"/>
                    <a:gd name="connsiteX0" fmla="*/ 139145 w 846312"/>
                    <a:gd name="connsiteY0" fmla="*/ 62327 h 590559"/>
                    <a:gd name="connsiteX1" fmla="*/ 478779 w 846312"/>
                    <a:gd name="connsiteY1" fmla="*/ 672 h 590559"/>
                    <a:gd name="connsiteX2" fmla="*/ 818413 w 846312"/>
                    <a:gd name="connsiteY2" fmla="*/ 101515 h 590559"/>
                    <a:gd name="connsiteX3" fmla="*/ 792288 w 846312"/>
                    <a:gd name="connsiteY3" fmla="*/ 388898 h 590559"/>
                    <a:gd name="connsiteX4" fmla="*/ 517968 w 846312"/>
                    <a:gd name="connsiteY4" fmla="*/ 584841 h 590559"/>
                    <a:gd name="connsiteX5" fmla="*/ 400402 w 846312"/>
                    <a:gd name="connsiteY5" fmla="*/ 532589 h 590559"/>
                    <a:gd name="connsiteX6" fmla="*/ 268679 w 846312"/>
                    <a:gd name="connsiteY6" fmla="*/ 474832 h 590559"/>
                    <a:gd name="connsiteX7" fmla="*/ 10174 w 846312"/>
                    <a:gd name="connsiteY7" fmla="*/ 408595 h 590559"/>
                    <a:gd name="connsiteX8" fmla="*/ 34642 w 846312"/>
                    <a:gd name="connsiteY8" fmla="*/ 284395 h 590559"/>
                    <a:gd name="connsiteX9" fmla="*/ 21579 w 846312"/>
                    <a:gd name="connsiteY9" fmla="*/ 153767 h 590559"/>
                    <a:gd name="connsiteX10" fmla="*/ 139145 w 846312"/>
                    <a:gd name="connsiteY10" fmla="*/ 62327 h 590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6312" h="590559">
                      <a:moveTo>
                        <a:pt x="139145" y="62327"/>
                      </a:moveTo>
                      <a:cubicBezTo>
                        <a:pt x="215345" y="36811"/>
                        <a:pt x="365568" y="-5859"/>
                        <a:pt x="478779" y="672"/>
                      </a:cubicBezTo>
                      <a:cubicBezTo>
                        <a:pt x="591990" y="7203"/>
                        <a:pt x="766162" y="36811"/>
                        <a:pt x="818413" y="101515"/>
                      </a:cubicBezTo>
                      <a:cubicBezTo>
                        <a:pt x="870665" y="166219"/>
                        <a:pt x="842362" y="308344"/>
                        <a:pt x="792288" y="388898"/>
                      </a:cubicBezTo>
                      <a:cubicBezTo>
                        <a:pt x="742214" y="469452"/>
                        <a:pt x="583282" y="560893"/>
                        <a:pt x="517968" y="584841"/>
                      </a:cubicBezTo>
                      <a:cubicBezTo>
                        <a:pt x="452654" y="608789"/>
                        <a:pt x="441950" y="550924"/>
                        <a:pt x="400402" y="532589"/>
                      </a:cubicBezTo>
                      <a:cubicBezTo>
                        <a:pt x="358854" y="514254"/>
                        <a:pt x="333717" y="495498"/>
                        <a:pt x="268679" y="474832"/>
                      </a:cubicBezTo>
                      <a:cubicBezTo>
                        <a:pt x="203641" y="454166"/>
                        <a:pt x="49180" y="440334"/>
                        <a:pt x="10174" y="408595"/>
                      </a:cubicBezTo>
                      <a:cubicBezTo>
                        <a:pt x="-28832" y="376856"/>
                        <a:pt x="58591" y="319229"/>
                        <a:pt x="34642" y="284395"/>
                      </a:cubicBezTo>
                      <a:cubicBezTo>
                        <a:pt x="10693" y="249561"/>
                        <a:pt x="6339" y="192956"/>
                        <a:pt x="21579" y="153767"/>
                      </a:cubicBezTo>
                      <a:cubicBezTo>
                        <a:pt x="36819" y="114579"/>
                        <a:pt x="62945" y="87843"/>
                        <a:pt x="139145" y="62327"/>
                      </a:cubicBezTo>
                      <a:close/>
                    </a:path>
                  </a:pathLst>
                </a:cu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462362" y="5265512"/>
                  <a:ext cx="1497436" cy="1145251"/>
                </a:xfrm>
                <a:custGeom>
                  <a:avLst/>
                  <a:gdLst>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26456 w 808354"/>
                    <a:gd name="connsiteY10" fmla="*/ 606247 h 677527"/>
                    <a:gd name="connsiteX11" fmla="*/ 152581 w 808354"/>
                    <a:gd name="connsiteY11" fmla="*/ 449492 h 677527"/>
                    <a:gd name="connsiteX12" fmla="*/ 21953 w 808354"/>
                    <a:gd name="connsiteY12" fmla="*/ 371115 h 677527"/>
                    <a:gd name="connsiteX13" fmla="*/ 8890 w 808354"/>
                    <a:gd name="connsiteY13" fmla="*/ 240487 h 677527"/>
                    <a:gd name="connsiteX14" fmla="*/ 126456 w 808354"/>
                    <a:gd name="connsiteY14" fmla="*/ 149047 h 677527"/>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52581 w 808354"/>
                    <a:gd name="connsiteY10" fmla="*/ 449492 h 677527"/>
                    <a:gd name="connsiteX11" fmla="*/ 21953 w 808354"/>
                    <a:gd name="connsiteY11" fmla="*/ 371115 h 677527"/>
                    <a:gd name="connsiteX12" fmla="*/ 8890 w 808354"/>
                    <a:gd name="connsiteY12" fmla="*/ 240487 h 677527"/>
                    <a:gd name="connsiteX13" fmla="*/ 126456 w 808354"/>
                    <a:gd name="connsiteY13" fmla="*/ 149047 h 677527"/>
                    <a:gd name="connsiteX0" fmla="*/ 126456 w 817237"/>
                    <a:gd name="connsiteY0" fmla="*/ 149047 h 677527"/>
                    <a:gd name="connsiteX1" fmla="*/ 466090 w 817237"/>
                    <a:gd name="connsiteY1" fmla="*/ 57607 h 677527"/>
                    <a:gd name="connsiteX2" fmla="*/ 609781 w 817237"/>
                    <a:gd name="connsiteY2" fmla="*/ 5355 h 677527"/>
                    <a:gd name="connsiteX3" fmla="*/ 805724 w 817237"/>
                    <a:gd name="connsiteY3" fmla="*/ 188235 h 677527"/>
                    <a:gd name="connsiteX4" fmla="*/ 792661 w 817237"/>
                    <a:gd name="connsiteY4" fmla="*/ 371115 h 677527"/>
                    <a:gd name="connsiteX5" fmla="*/ 779599 w 817237"/>
                    <a:gd name="connsiteY5" fmla="*/ 475618 h 677527"/>
                    <a:gd name="connsiteX6" fmla="*/ 505279 w 817237"/>
                    <a:gd name="connsiteY6" fmla="*/ 671561 h 677527"/>
                    <a:gd name="connsiteX7" fmla="*/ 387713 w 817237"/>
                    <a:gd name="connsiteY7" fmla="*/ 619309 h 677527"/>
                    <a:gd name="connsiteX8" fmla="*/ 361587 w 817237"/>
                    <a:gd name="connsiteY8" fmla="*/ 540932 h 677527"/>
                    <a:gd name="connsiteX9" fmla="*/ 152581 w 817237"/>
                    <a:gd name="connsiteY9" fmla="*/ 449492 h 677527"/>
                    <a:gd name="connsiteX10" fmla="*/ 21953 w 817237"/>
                    <a:gd name="connsiteY10" fmla="*/ 371115 h 677527"/>
                    <a:gd name="connsiteX11" fmla="*/ 8890 w 817237"/>
                    <a:gd name="connsiteY11" fmla="*/ 240487 h 677527"/>
                    <a:gd name="connsiteX12" fmla="*/ 126456 w 817237"/>
                    <a:gd name="connsiteY12" fmla="*/ 149047 h 677527"/>
                    <a:gd name="connsiteX0" fmla="*/ 126456 w 827729"/>
                    <a:gd name="connsiteY0" fmla="*/ 91883 h 620363"/>
                    <a:gd name="connsiteX1" fmla="*/ 466090 w 827729"/>
                    <a:gd name="connsiteY1" fmla="*/ 443 h 620363"/>
                    <a:gd name="connsiteX2" fmla="*/ 805724 w 827729"/>
                    <a:gd name="connsiteY2" fmla="*/ 131071 h 620363"/>
                    <a:gd name="connsiteX3" fmla="*/ 792661 w 827729"/>
                    <a:gd name="connsiteY3" fmla="*/ 313951 h 620363"/>
                    <a:gd name="connsiteX4" fmla="*/ 779599 w 827729"/>
                    <a:gd name="connsiteY4" fmla="*/ 418454 h 620363"/>
                    <a:gd name="connsiteX5" fmla="*/ 505279 w 827729"/>
                    <a:gd name="connsiteY5" fmla="*/ 614397 h 620363"/>
                    <a:gd name="connsiteX6" fmla="*/ 387713 w 827729"/>
                    <a:gd name="connsiteY6" fmla="*/ 562145 h 620363"/>
                    <a:gd name="connsiteX7" fmla="*/ 361587 w 827729"/>
                    <a:gd name="connsiteY7" fmla="*/ 483768 h 620363"/>
                    <a:gd name="connsiteX8" fmla="*/ 152581 w 827729"/>
                    <a:gd name="connsiteY8" fmla="*/ 392328 h 620363"/>
                    <a:gd name="connsiteX9" fmla="*/ 21953 w 827729"/>
                    <a:gd name="connsiteY9" fmla="*/ 313951 h 620363"/>
                    <a:gd name="connsiteX10" fmla="*/ 8890 w 827729"/>
                    <a:gd name="connsiteY10" fmla="*/ 183323 h 620363"/>
                    <a:gd name="connsiteX11" fmla="*/ 126456 w 827729"/>
                    <a:gd name="connsiteY11" fmla="*/ 91883 h 620363"/>
                    <a:gd name="connsiteX0" fmla="*/ 126456 w 827729"/>
                    <a:gd name="connsiteY0" fmla="*/ 91883 h 620115"/>
                    <a:gd name="connsiteX1" fmla="*/ 466090 w 827729"/>
                    <a:gd name="connsiteY1" fmla="*/ 443 h 620115"/>
                    <a:gd name="connsiteX2" fmla="*/ 805724 w 827729"/>
                    <a:gd name="connsiteY2" fmla="*/ 131071 h 620115"/>
                    <a:gd name="connsiteX3" fmla="*/ 792661 w 827729"/>
                    <a:gd name="connsiteY3" fmla="*/ 313951 h 620115"/>
                    <a:gd name="connsiteX4" fmla="*/ 779599 w 827729"/>
                    <a:gd name="connsiteY4" fmla="*/ 418454 h 620115"/>
                    <a:gd name="connsiteX5" fmla="*/ 505279 w 827729"/>
                    <a:gd name="connsiteY5" fmla="*/ 614397 h 620115"/>
                    <a:gd name="connsiteX6" fmla="*/ 387713 w 827729"/>
                    <a:gd name="connsiteY6" fmla="*/ 562145 h 620115"/>
                    <a:gd name="connsiteX7" fmla="*/ 255990 w 827729"/>
                    <a:gd name="connsiteY7" fmla="*/ 504388 h 620115"/>
                    <a:gd name="connsiteX8" fmla="*/ 152581 w 827729"/>
                    <a:gd name="connsiteY8" fmla="*/ 392328 h 620115"/>
                    <a:gd name="connsiteX9" fmla="*/ 21953 w 827729"/>
                    <a:gd name="connsiteY9" fmla="*/ 313951 h 620115"/>
                    <a:gd name="connsiteX10" fmla="*/ 8890 w 827729"/>
                    <a:gd name="connsiteY10" fmla="*/ 183323 h 620115"/>
                    <a:gd name="connsiteX11" fmla="*/ 126456 w 827729"/>
                    <a:gd name="connsiteY11" fmla="*/ 91883 h 620115"/>
                    <a:gd name="connsiteX0" fmla="*/ 139145 w 840418"/>
                    <a:gd name="connsiteY0" fmla="*/ 91883 h 620115"/>
                    <a:gd name="connsiteX1" fmla="*/ 478779 w 840418"/>
                    <a:gd name="connsiteY1" fmla="*/ 443 h 620115"/>
                    <a:gd name="connsiteX2" fmla="*/ 818413 w 840418"/>
                    <a:gd name="connsiteY2" fmla="*/ 131071 h 620115"/>
                    <a:gd name="connsiteX3" fmla="*/ 805350 w 840418"/>
                    <a:gd name="connsiteY3" fmla="*/ 313951 h 620115"/>
                    <a:gd name="connsiteX4" fmla="*/ 792288 w 840418"/>
                    <a:gd name="connsiteY4" fmla="*/ 418454 h 620115"/>
                    <a:gd name="connsiteX5" fmla="*/ 517968 w 840418"/>
                    <a:gd name="connsiteY5" fmla="*/ 614397 h 620115"/>
                    <a:gd name="connsiteX6" fmla="*/ 400402 w 840418"/>
                    <a:gd name="connsiteY6" fmla="*/ 562145 h 620115"/>
                    <a:gd name="connsiteX7" fmla="*/ 268679 w 840418"/>
                    <a:gd name="connsiteY7" fmla="*/ 504388 h 620115"/>
                    <a:gd name="connsiteX8" fmla="*/ 10174 w 840418"/>
                    <a:gd name="connsiteY8" fmla="*/ 438151 h 620115"/>
                    <a:gd name="connsiteX9" fmla="*/ 34642 w 840418"/>
                    <a:gd name="connsiteY9" fmla="*/ 313951 h 620115"/>
                    <a:gd name="connsiteX10" fmla="*/ 21579 w 840418"/>
                    <a:gd name="connsiteY10" fmla="*/ 183323 h 620115"/>
                    <a:gd name="connsiteX11" fmla="*/ 139145 w 840418"/>
                    <a:gd name="connsiteY11" fmla="*/ 91883 h 620115"/>
                    <a:gd name="connsiteX0" fmla="*/ 139145 w 840417"/>
                    <a:gd name="connsiteY0" fmla="*/ 62327 h 590559"/>
                    <a:gd name="connsiteX1" fmla="*/ 478779 w 840417"/>
                    <a:gd name="connsiteY1" fmla="*/ 672 h 590559"/>
                    <a:gd name="connsiteX2" fmla="*/ 818413 w 840417"/>
                    <a:gd name="connsiteY2" fmla="*/ 101515 h 590559"/>
                    <a:gd name="connsiteX3" fmla="*/ 805350 w 840417"/>
                    <a:gd name="connsiteY3" fmla="*/ 284395 h 590559"/>
                    <a:gd name="connsiteX4" fmla="*/ 792288 w 840417"/>
                    <a:gd name="connsiteY4" fmla="*/ 388898 h 590559"/>
                    <a:gd name="connsiteX5" fmla="*/ 517968 w 840417"/>
                    <a:gd name="connsiteY5" fmla="*/ 584841 h 590559"/>
                    <a:gd name="connsiteX6" fmla="*/ 400402 w 840417"/>
                    <a:gd name="connsiteY6" fmla="*/ 532589 h 590559"/>
                    <a:gd name="connsiteX7" fmla="*/ 268679 w 840417"/>
                    <a:gd name="connsiteY7" fmla="*/ 474832 h 590559"/>
                    <a:gd name="connsiteX8" fmla="*/ 10174 w 840417"/>
                    <a:gd name="connsiteY8" fmla="*/ 408595 h 590559"/>
                    <a:gd name="connsiteX9" fmla="*/ 34642 w 840417"/>
                    <a:gd name="connsiteY9" fmla="*/ 284395 h 590559"/>
                    <a:gd name="connsiteX10" fmla="*/ 21579 w 840417"/>
                    <a:gd name="connsiteY10" fmla="*/ 153767 h 590559"/>
                    <a:gd name="connsiteX11" fmla="*/ 139145 w 840417"/>
                    <a:gd name="connsiteY11" fmla="*/ 62327 h 590559"/>
                    <a:gd name="connsiteX0" fmla="*/ 139145 w 846312"/>
                    <a:gd name="connsiteY0" fmla="*/ 62327 h 590559"/>
                    <a:gd name="connsiteX1" fmla="*/ 478779 w 846312"/>
                    <a:gd name="connsiteY1" fmla="*/ 672 h 590559"/>
                    <a:gd name="connsiteX2" fmla="*/ 818413 w 846312"/>
                    <a:gd name="connsiteY2" fmla="*/ 101515 h 590559"/>
                    <a:gd name="connsiteX3" fmla="*/ 792288 w 846312"/>
                    <a:gd name="connsiteY3" fmla="*/ 388898 h 590559"/>
                    <a:gd name="connsiteX4" fmla="*/ 517968 w 846312"/>
                    <a:gd name="connsiteY4" fmla="*/ 584841 h 590559"/>
                    <a:gd name="connsiteX5" fmla="*/ 400402 w 846312"/>
                    <a:gd name="connsiteY5" fmla="*/ 532589 h 590559"/>
                    <a:gd name="connsiteX6" fmla="*/ 268679 w 846312"/>
                    <a:gd name="connsiteY6" fmla="*/ 474832 h 590559"/>
                    <a:gd name="connsiteX7" fmla="*/ 10174 w 846312"/>
                    <a:gd name="connsiteY7" fmla="*/ 408595 h 590559"/>
                    <a:gd name="connsiteX8" fmla="*/ 34642 w 846312"/>
                    <a:gd name="connsiteY8" fmla="*/ 284395 h 590559"/>
                    <a:gd name="connsiteX9" fmla="*/ 21579 w 846312"/>
                    <a:gd name="connsiteY9" fmla="*/ 153767 h 590559"/>
                    <a:gd name="connsiteX10" fmla="*/ 139145 w 846312"/>
                    <a:gd name="connsiteY10" fmla="*/ 62327 h 590559"/>
                    <a:gd name="connsiteX0" fmla="*/ 139145 w 806979"/>
                    <a:gd name="connsiteY0" fmla="*/ 63906 h 592138"/>
                    <a:gd name="connsiteX1" fmla="*/ 478779 w 806979"/>
                    <a:gd name="connsiteY1" fmla="*/ 2251 h 592138"/>
                    <a:gd name="connsiteX2" fmla="*/ 738979 w 806979"/>
                    <a:gd name="connsiteY2" fmla="*/ 144168 h 592138"/>
                    <a:gd name="connsiteX3" fmla="*/ 792288 w 806979"/>
                    <a:gd name="connsiteY3" fmla="*/ 390477 h 592138"/>
                    <a:gd name="connsiteX4" fmla="*/ 517968 w 806979"/>
                    <a:gd name="connsiteY4" fmla="*/ 586420 h 592138"/>
                    <a:gd name="connsiteX5" fmla="*/ 400402 w 806979"/>
                    <a:gd name="connsiteY5" fmla="*/ 534168 h 592138"/>
                    <a:gd name="connsiteX6" fmla="*/ 268679 w 806979"/>
                    <a:gd name="connsiteY6" fmla="*/ 476411 h 592138"/>
                    <a:gd name="connsiteX7" fmla="*/ 10174 w 806979"/>
                    <a:gd name="connsiteY7" fmla="*/ 410174 h 592138"/>
                    <a:gd name="connsiteX8" fmla="*/ 34642 w 806979"/>
                    <a:gd name="connsiteY8" fmla="*/ 285974 h 592138"/>
                    <a:gd name="connsiteX9" fmla="*/ 21579 w 806979"/>
                    <a:gd name="connsiteY9" fmla="*/ 155346 h 592138"/>
                    <a:gd name="connsiteX10" fmla="*/ 139145 w 806979"/>
                    <a:gd name="connsiteY10" fmla="*/ 63906 h 592138"/>
                    <a:gd name="connsiteX0" fmla="*/ 139145 w 806979"/>
                    <a:gd name="connsiteY0" fmla="*/ 63906 h 603262"/>
                    <a:gd name="connsiteX1" fmla="*/ 478779 w 806979"/>
                    <a:gd name="connsiteY1" fmla="*/ 2251 h 603262"/>
                    <a:gd name="connsiteX2" fmla="*/ 738979 w 806979"/>
                    <a:gd name="connsiteY2" fmla="*/ 144168 h 603262"/>
                    <a:gd name="connsiteX3" fmla="*/ 792288 w 806979"/>
                    <a:gd name="connsiteY3" fmla="*/ 390477 h 603262"/>
                    <a:gd name="connsiteX4" fmla="*/ 517968 w 806979"/>
                    <a:gd name="connsiteY4" fmla="*/ 586420 h 603262"/>
                    <a:gd name="connsiteX5" fmla="*/ 357630 w 806979"/>
                    <a:gd name="connsiteY5" fmla="*/ 580376 h 603262"/>
                    <a:gd name="connsiteX6" fmla="*/ 268679 w 806979"/>
                    <a:gd name="connsiteY6" fmla="*/ 476411 h 603262"/>
                    <a:gd name="connsiteX7" fmla="*/ 10174 w 806979"/>
                    <a:gd name="connsiteY7" fmla="*/ 410174 h 603262"/>
                    <a:gd name="connsiteX8" fmla="*/ 34642 w 806979"/>
                    <a:gd name="connsiteY8" fmla="*/ 285974 h 603262"/>
                    <a:gd name="connsiteX9" fmla="*/ 21579 w 806979"/>
                    <a:gd name="connsiteY9" fmla="*/ 155346 h 603262"/>
                    <a:gd name="connsiteX10" fmla="*/ 139145 w 806979"/>
                    <a:gd name="connsiteY10" fmla="*/ 63906 h 603262"/>
                    <a:gd name="connsiteX0" fmla="*/ 129355 w 797189"/>
                    <a:gd name="connsiteY0" fmla="*/ 63906 h 599634"/>
                    <a:gd name="connsiteX1" fmla="*/ 468989 w 797189"/>
                    <a:gd name="connsiteY1" fmla="*/ 2251 h 599634"/>
                    <a:gd name="connsiteX2" fmla="*/ 729189 w 797189"/>
                    <a:gd name="connsiteY2" fmla="*/ 144168 h 599634"/>
                    <a:gd name="connsiteX3" fmla="*/ 782498 w 797189"/>
                    <a:gd name="connsiteY3" fmla="*/ 390477 h 599634"/>
                    <a:gd name="connsiteX4" fmla="*/ 508178 w 797189"/>
                    <a:gd name="connsiteY4" fmla="*/ 586420 h 599634"/>
                    <a:gd name="connsiteX5" fmla="*/ 347840 w 797189"/>
                    <a:gd name="connsiteY5" fmla="*/ 580376 h 599634"/>
                    <a:gd name="connsiteX6" fmla="*/ 57250 w 797189"/>
                    <a:gd name="connsiteY6" fmla="*/ 568827 h 599634"/>
                    <a:gd name="connsiteX7" fmla="*/ 384 w 797189"/>
                    <a:gd name="connsiteY7" fmla="*/ 410174 h 599634"/>
                    <a:gd name="connsiteX8" fmla="*/ 24852 w 797189"/>
                    <a:gd name="connsiteY8" fmla="*/ 285974 h 599634"/>
                    <a:gd name="connsiteX9" fmla="*/ 11789 w 797189"/>
                    <a:gd name="connsiteY9" fmla="*/ 155346 h 599634"/>
                    <a:gd name="connsiteX10" fmla="*/ 129355 w 797189"/>
                    <a:gd name="connsiteY10" fmla="*/ 63906 h 599634"/>
                    <a:gd name="connsiteX0" fmla="*/ 129355 w 811272"/>
                    <a:gd name="connsiteY0" fmla="*/ 89 h 535817"/>
                    <a:gd name="connsiteX1" fmla="*/ 729189 w 811272"/>
                    <a:gd name="connsiteY1" fmla="*/ 80351 h 535817"/>
                    <a:gd name="connsiteX2" fmla="*/ 782498 w 811272"/>
                    <a:gd name="connsiteY2" fmla="*/ 326660 h 535817"/>
                    <a:gd name="connsiteX3" fmla="*/ 508178 w 811272"/>
                    <a:gd name="connsiteY3" fmla="*/ 522603 h 535817"/>
                    <a:gd name="connsiteX4" fmla="*/ 347840 w 811272"/>
                    <a:gd name="connsiteY4" fmla="*/ 516559 h 535817"/>
                    <a:gd name="connsiteX5" fmla="*/ 57250 w 811272"/>
                    <a:gd name="connsiteY5" fmla="*/ 505010 h 535817"/>
                    <a:gd name="connsiteX6" fmla="*/ 384 w 811272"/>
                    <a:gd name="connsiteY6" fmla="*/ 346357 h 535817"/>
                    <a:gd name="connsiteX7" fmla="*/ 24852 w 811272"/>
                    <a:gd name="connsiteY7" fmla="*/ 222157 h 535817"/>
                    <a:gd name="connsiteX8" fmla="*/ 11789 w 811272"/>
                    <a:gd name="connsiteY8" fmla="*/ 91529 h 535817"/>
                    <a:gd name="connsiteX9" fmla="*/ 129355 w 811272"/>
                    <a:gd name="connsiteY9" fmla="*/ 89 h 535817"/>
                    <a:gd name="connsiteX0" fmla="*/ 129355 w 792135"/>
                    <a:gd name="connsiteY0" fmla="*/ 0 h 535728"/>
                    <a:gd name="connsiteX1" fmla="*/ 782498 w 792135"/>
                    <a:gd name="connsiteY1" fmla="*/ 326571 h 535728"/>
                    <a:gd name="connsiteX2" fmla="*/ 508178 w 792135"/>
                    <a:gd name="connsiteY2" fmla="*/ 522514 h 535728"/>
                    <a:gd name="connsiteX3" fmla="*/ 347840 w 792135"/>
                    <a:gd name="connsiteY3" fmla="*/ 516470 h 535728"/>
                    <a:gd name="connsiteX4" fmla="*/ 57250 w 792135"/>
                    <a:gd name="connsiteY4" fmla="*/ 504921 h 535728"/>
                    <a:gd name="connsiteX5" fmla="*/ 384 w 792135"/>
                    <a:gd name="connsiteY5" fmla="*/ 346268 h 535728"/>
                    <a:gd name="connsiteX6" fmla="*/ 24852 w 792135"/>
                    <a:gd name="connsiteY6" fmla="*/ 222068 h 535728"/>
                    <a:gd name="connsiteX7" fmla="*/ 11789 w 792135"/>
                    <a:gd name="connsiteY7" fmla="*/ 91440 h 535728"/>
                    <a:gd name="connsiteX8" fmla="*/ 129355 w 792135"/>
                    <a:gd name="connsiteY8" fmla="*/ 0 h 535728"/>
                    <a:gd name="connsiteX0" fmla="*/ 129355 w 657387"/>
                    <a:gd name="connsiteY0" fmla="*/ 5293 h 546708"/>
                    <a:gd name="connsiteX1" fmla="*/ 641961 w 657387"/>
                    <a:gd name="connsiteY1" fmla="*/ 254851 h 546708"/>
                    <a:gd name="connsiteX2" fmla="*/ 508178 w 657387"/>
                    <a:gd name="connsiteY2" fmla="*/ 527807 h 546708"/>
                    <a:gd name="connsiteX3" fmla="*/ 347840 w 657387"/>
                    <a:gd name="connsiteY3" fmla="*/ 521763 h 546708"/>
                    <a:gd name="connsiteX4" fmla="*/ 57250 w 657387"/>
                    <a:gd name="connsiteY4" fmla="*/ 510214 h 546708"/>
                    <a:gd name="connsiteX5" fmla="*/ 384 w 657387"/>
                    <a:gd name="connsiteY5" fmla="*/ 351561 h 546708"/>
                    <a:gd name="connsiteX6" fmla="*/ 24852 w 657387"/>
                    <a:gd name="connsiteY6" fmla="*/ 227361 h 546708"/>
                    <a:gd name="connsiteX7" fmla="*/ 11789 w 657387"/>
                    <a:gd name="connsiteY7" fmla="*/ 96733 h 546708"/>
                    <a:gd name="connsiteX8" fmla="*/ 129355 w 657387"/>
                    <a:gd name="connsiteY8" fmla="*/ 5293 h 546708"/>
                    <a:gd name="connsiteX0" fmla="*/ 47680 w 700442"/>
                    <a:gd name="connsiteY0" fmla="*/ 152 h 450127"/>
                    <a:gd name="connsiteX1" fmla="*/ 677852 w 700442"/>
                    <a:gd name="connsiteY1" fmla="*/ 158270 h 450127"/>
                    <a:gd name="connsiteX2" fmla="*/ 544069 w 700442"/>
                    <a:gd name="connsiteY2" fmla="*/ 431226 h 450127"/>
                    <a:gd name="connsiteX3" fmla="*/ 383731 w 700442"/>
                    <a:gd name="connsiteY3" fmla="*/ 425182 h 450127"/>
                    <a:gd name="connsiteX4" fmla="*/ 93141 w 700442"/>
                    <a:gd name="connsiteY4" fmla="*/ 413633 h 450127"/>
                    <a:gd name="connsiteX5" fmla="*/ 36275 w 700442"/>
                    <a:gd name="connsiteY5" fmla="*/ 254980 h 450127"/>
                    <a:gd name="connsiteX6" fmla="*/ 60743 w 700442"/>
                    <a:gd name="connsiteY6" fmla="*/ 130780 h 450127"/>
                    <a:gd name="connsiteX7" fmla="*/ 47680 w 700442"/>
                    <a:gd name="connsiteY7" fmla="*/ 152 h 4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0442" h="450127">
                      <a:moveTo>
                        <a:pt x="47680" y="152"/>
                      </a:moveTo>
                      <a:cubicBezTo>
                        <a:pt x="150531" y="4734"/>
                        <a:pt x="595121" y="86424"/>
                        <a:pt x="677852" y="158270"/>
                      </a:cubicBezTo>
                      <a:cubicBezTo>
                        <a:pt x="760583" y="230116"/>
                        <a:pt x="593089" y="386741"/>
                        <a:pt x="544069" y="431226"/>
                      </a:cubicBezTo>
                      <a:cubicBezTo>
                        <a:pt x="495049" y="475711"/>
                        <a:pt x="458886" y="428114"/>
                        <a:pt x="383731" y="425182"/>
                      </a:cubicBezTo>
                      <a:cubicBezTo>
                        <a:pt x="308576" y="422250"/>
                        <a:pt x="151050" y="442000"/>
                        <a:pt x="93141" y="413633"/>
                      </a:cubicBezTo>
                      <a:cubicBezTo>
                        <a:pt x="35232" y="385266"/>
                        <a:pt x="41675" y="302122"/>
                        <a:pt x="36275" y="254980"/>
                      </a:cubicBezTo>
                      <a:cubicBezTo>
                        <a:pt x="30875" y="207838"/>
                        <a:pt x="84692" y="165614"/>
                        <a:pt x="60743" y="130780"/>
                      </a:cubicBezTo>
                      <a:cubicBezTo>
                        <a:pt x="36794" y="95946"/>
                        <a:pt x="-55171" y="-4430"/>
                        <a:pt x="47680" y="152"/>
                      </a:cubicBezTo>
                      <a:close/>
                    </a:path>
                  </a:pathLst>
                </a:custGeom>
                <a:solidFill>
                  <a:srgbClr val="99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 name="Group 14"/>
            <p:cNvGrpSpPr/>
            <p:nvPr/>
          </p:nvGrpSpPr>
          <p:grpSpPr>
            <a:xfrm>
              <a:off x="46489" y="2608259"/>
              <a:ext cx="4453340" cy="3156047"/>
              <a:chOff x="49759" y="2573173"/>
              <a:chExt cx="4453340" cy="3156047"/>
            </a:xfrm>
          </p:grpSpPr>
          <p:grpSp>
            <p:nvGrpSpPr>
              <p:cNvPr id="40" name="Group 39"/>
              <p:cNvGrpSpPr/>
              <p:nvPr/>
            </p:nvGrpSpPr>
            <p:grpSpPr>
              <a:xfrm>
                <a:off x="49759" y="2573173"/>
                <a:ext cx="4453340" cy="3156047"/>
                <a:chOff x="49759" y="2573173"/>
                <a:chExt cx="4453340" cy="3156047"/>
              </a:xfrm>
            </p:grpSpPr>
            <p:grpSp>
              <p:nvGrpSpPr>
                <p:cNvPr id="42" name="Group 41"/>
                <p:cNvGrpSpPr/>
                <p:nvPr/>
              </p:nvGrpSpPr>
              <p:grpSpPr>
                <a:xfrm>
                  <a:off x="1798012" y="2912673"/>
                  <a:ext cx="2705087" cy="2816547"/>
                  <a:chOff x="1602067" y="1227546"/>
                  <a:chExt cx="2705087" cy="2816547"/>
                </a:xfrm>
              </p:grpSpPr>
              <p:sp>
                <p:nvSpPr>
                  <p:cNvPr id="45" name="Freeform 44"/>
                  <p:cNvSpPr/>
                  <p:nvPr/>
                </p:nvSpPr>
                <p:spPr>
                  <a:xfrm>
                    <a:off x="2619834" y="1736048"/>
                    <a:ext cx="808354" cy="677527"/>
                  </a:xfrm>
                  <a:custGeom>
                    <a:avLst/>
                    <a:gdLst>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26456 w 808354"/>
                      <a:gd name="connsiteY10" fmla="*/ 606247 h 677527"/>
                      <a:gd name="connsiteX11" fmla="*/ 152581 w 808354"/>
                      <a:gd name="connsiteY11" fmla="*/ 449492 h 677527"/>
                      <a:gd name="connsiteX12" fmla="*/ 21953 w 808354"/>
                      <a:gd name="connsiteY12" fmla="*/ 371115 h 677527"/>
                      <a:gd name="connsiteX13" fmla="*/ 8890 w 808354"/>
                      <a:gd name="connsiteY13" fmla="*/ 240487 h 677527"/>
                      <a:gd name="connsiteX14" fmla="*/ 126456 w 808354"/>
                      <a:gd name="connsiteY14" fmla="*/ 149047 h 677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8354" h="677527">
                        <a:moveTo>
                          <a:pt x="126456" y="149047"/>
                        </a:moveTo>
                        <a:cubicBezTo>
                          <a:pt x="202656" y="118567"/>
                          <a:pt x="385536" y="81556"/>
                          <a:pt x="466090" y="57607"/>
                        </a:cubicBezTo>
                        <a:cubicBezTo>
                          <a:pt x="546644" y="33658"/>
                          <a:pt x="553175" y="-16416"/>
                          <a:pt x="609781" y="5355"/>
                        </a:cubicBezTo>
                        <a:cubicBezTo>
                          <a:pt x="666387" y="27126"/>
                          <a:pt x="788307" y="146869"/>
                          <a:pt x="805724" y="188235"/>
                        </a:cubicBezTo>
                        <a:cubicBezTo>
                          <a:pt x="823141" y="229601"/>
                          <a:pt x="716461" y="223069"/>
                          <a:pt x="714284" y="253549"/>
                        </a:cubicBezTo>
                        <a:cubicBezTo>
                          <a:pt x="712107" y="284029"/>
                          <a:pt x="781775" y="334104"/>
                          <a:pt x="792661" y="371115"/>
                        </a:cubicBezTo>
                        <a:cubicBezTo>
                          <a:pt x="803547" y="408126"/>
                          <a:pt x="827496" y="425544"/>
                          <a:pt x="779599" y="475618"/>
                        </a:cubicBezTo>
                        <a:cubicBezTo>
                          <a:pt x="731702" y="525692"/>
                          <a:pt x="570593" y="647613"/>
                          <a:pt x="505279" y="671561"/>
                        </a:cubicBezTo>
                        <a:cubicBezTo>
                          <a:pt x="439965" y="695509"/>
                          <a:pt x="411662" y="641080"/>
                          <a:pt x="387713" y="619309"/>
                        </a:cubicBezTo>
                        <a:cubicBezTo>
                          <a:pt x="363764" y="597538"/>
                          <a:pt x="405130" y="543109"/>
                          <a:pt x="361587" y="540932"/>
                        </a:cubicBezTo>
                        <a:cubicBezTo>
                          <a:pt x="318044" y="538755"/>
                          <a:pt x="161290" y="621487"/>
                          <a:pt x="126456" y="606247"/>
                        </a:cubicBezTo>
                        <a:cubicBezTo>
                          <a:pt x="91622" y="591007"/>
                          <a:pt x="169998" y="488681"/>
                          <a:pt x="152581" y="449492"/>
                        </a:cubicBezTo>
                        <a:cubicBezTo>
                          <a:pt x="135164" y="410303"/>
                          <a:pt x="45902" y="405949"/>
                          <a:pt x="21953" y="371115"/>
                        </a:cubicBezTo>
                        <a:cubicBezTo>
                          <a:pt x="-1996" y="336281"/>
                          <a:pt x="-6350" y="279676"/>
                          <a:pt x="8890" y="240487"/>
                        </a:cubicBezTo>
                        <a:cubicBezTo>
                          <a:pt x="24130" y="201299"/>
                          <a:pt x="50256" y="179527"/>
                          <a:pt x="126456" y="149047"/>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3657882" y="1547306"/>
                    <a:ext cx="649272" cy="867634"/>
                  </a:xfrm>
                  <a:custGeom>
                    <a:avLst/>
                    <a:gdLst>
                      <a:gd name="connsiteX0" fmla="*/ 105001 w 649272"/>
                      <a:gd name="connsiteY0" fmla="*/ 127848 h 867634"/>
                      <a:gd name="connsiteX1" fmla="*/ 314007 w 649272"/>
                      <a:gd name="connsiteY1" fmla="*/ 10282 h 867634"/>
                      <a:gd name="connsiteX2" fmla="*/ 640579 w 649272"/>
                      <a:gd name="connsiteY2" fmla="*/ 428294 h 867634"/>
                      <a:gd name="connsiteX3" fmla="*/ 549139 w 649272"/>
                      <a:gd name="connsiteY3" fmla="*/ 415231 h 867634"/>
                      <a:gd name="connsiteX4" fmla="*/ 483824 w 649272"/>
                      <a:gd name="connsiteY4" fmla="*/ 846305 h 867634"/>
                      <a:gd name="connsiteX5" fmla="*/ 340133 w 649272"/>
                      <a:gd name="connsiteY5" fmla="*/ 780991 h 867634"/>
                      <a:gd name="connsiteX6" fmla="*/ 52750 w 649272"/>
                      <a:gd name="connsiteY6" fmla="*/ 598111 h 867634"/>
                      <a:gd name="connsiteX7" fmla="*/ 26624 w 649272"/>
                      <a:gd name="connsiteY7" fmla="*/ 519734 h 867634"/>
                      <a:gd name="connsiteX8" fmla="*/ 157253 w 649272"/>
                      <a:gd name="connsiteY8" fmla="*/ 349917 h 867634"/>
                      <a:gd name="connsiteX9" fmla="*/ 499 w 649272"/>
                      <a:gd name="connsiteY9" fmla="*/ 127848 h 867634"/>
                      <a:gd name="connsiteX10" fmla="*/ 105001 w 649272"/>
                      <a:gd name="connsiteY10" fmla="*/ 127848 h 86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9272" h="867634">
                        <a:moveTo>
                          <a:pt x="105001" y="127848"/>
                        </a:moveTo>
                        <a:cubicBezTo>
                          <a:pt x="157252" y="108254"/>
                          <a:pt x="224744" y="-39792"/>
                          <a:pt x="314007" y="10282"/>
                        </a:cubicBezTo>
                        <a:cubicBezTo>
                          <a:pt x="403270" y="60356"/>
                          <a:pt x="601390" y="360803"/>
                          <a:pt x="640579" y="428294"/>
                        </a:cubicBezTo>
                        <a:cubicBezTo>
                          <a:pt x="679768" y="495786"/>
                          <a:pt x="575265" y="345563"/>
                          <a:pt x="549139" y="415231"/>
                        </a:cubicBezTo>
                        <a:cubicBezTo>
                          <a:pt x="523013" y="484900"/>
                          <a:pt x="518658" y="785345"/>
                          <a:pt x="483824" y="846305"/>
                        </a:cubicBezTo>
                        <a:cubicBezTo>
                          <a:pt x="448990" y="907265"/>
                          <a:pt x="411979" y="822357"/>
                          <a:pt x="340133" y="780991"/>
                        </a:cubicBezTo>
                        <a:cubicBezTo>
                          <a:pt x="268287" y="739625"/>
                          <a:pt x="105001" y="641654"/>
                          <a:pt x="52750" y="598111"/>
                        </a:cubicBezTo>
                        <a:cubicBezTo>
                          <a:pt x="499" y="554568"/>
                          <a:pt x="9207" y="561100"/>
                          <a:pt x="26624" y="519734"/>
                        </a:cubicBezTo>
                        <a:cubicBezTo>
                          <a:pt x="44041" y="478368"/>
                          <a:pt x="161607" y="415231"/>
                          <a:pt x="157253" y="349917"/>
                        </a:cubicBezTo>
                        <a:cubicBezTo>
                          <a:pt x="152899" y="284603"/>
                          <a:pt x="7031" y="169214"/>
                          <a:pt x="499" y="127848"/>
                        </a:cubicBezTo>
                        <a:cubicBezTo>
                          <a:pt x="-6033" y="86482"/>
                          <a:pt x="52750" y="147442"/>
                          <a:pt x="105001" y="127848"/>
                        </a:cubicBezTo>
                        <a:close/>
                      </a:path>
                    </a:pathLst>
                  </a:cu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1602067" y="2409418"/>
                    <a:ext cx="843315" cy="1014208"/>
                  </a:xfrm>
                  <a:custGeom>
                    <a:avLst/>
                    <a:gdLst>
                      <a:gd name="connsiteX0" fmla="*/ 368999 w 843315"/>
                      <a:gd name="connsiteY0" fmla="*/ 470328 h 1014208"/>
                      <a:gd name="connsiteX1" fmla="*/ 460439 w 843315"/>
                      <a:gd name="connsiteY1" fmla="*/ 431140 h 1014208"/>
                      <a:gd name="connsiteX2" fmla="*/ 839262 w 843315"/>
                      <a:gd name="connsiteY2" fmla="*/ 418077 h 1014208"/>
                      <a:gd name="connsiteX3" fmla="*/ 656382 w 843315"/>
                      <a:gd name="connsiteY3" fmla="*/ 705460 h 1014208"/>
                      <a:gd name="connsiteX4" fmla="*/ 591068 w 843315"/>
                      <a:gd name="connsiteY4" fmla="*/ 1005905 h 1014208"/>
                      <a:gd name="connsiteX5" fmla="*/ 199182 w 843315"/>
                      <a:gd name="connsiteY5" fmla="*/ 901402 h 1014208"/>
                      <a:gd name="connsiteX6" fmla="*/ 42428 w 843315"/>
                      <a:gd name="connsiteY6" fmla="*/ 600957 h 1014208"/>
                      <a:gd name="connsiteX7" fmla="*/ 3239 w 843315"/>
                      <a:gd name="connsiteY7" fmla="*/ 365825 h 1014208"/>
                      <a:gd name="connsiteX8" fmla="*/ 107742 w 843315"/>
                      <a:gd name="connsiteY8" fmla="*/ 248260 h 1014208"/>
                      <a:gd name="connsiteX9" fmla="*/ 264496 w 843315"/>
                      <a:gd name="connsiteY9" fmla="*/ 91505 h 1014208"/>
                      <a:gd name="connsiteX10" fmla="*/ 499628 w 843315"/>
                      <a:gd name="connsiteY10" fmla="*/ 65 h 1014208"/>
                      <a:gd name="connsiteX11" fmla="*/ 643319 w 843315"/>
                      <a:gd name="connsiteY11" fmla="*/ 104568 h 1014208"/>
                      <a:gd name="connsiteX12" fmla="*/ 643319 w 843315"/>
                      <a:gd name="connsiteY12" fmla="*/ 261322 h 1014208"/>
                      <a:gd name="connsiteX13" fmla="*/ 368999 w 843315"/>
                      <a:gd name="connsiteY13" fmla="*/ 470328 h 101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3315" h="1014208">
                        <a:moveTo>
                          <a:pt x="368999" y="470328"/>
                        </a:moveTo>
                        <a:cubicBezTo>
                          <a:pt x="338519" y="498631"/>
                          <a:pt x="382062" y="439848"/>
                          <a:pt x="460439" y="431140"/>
                        </a:cubicBezTo>
                        <a:cubicBezTo>
                          <a:pt x="538816" y="422432"/>
                          <a:pt x="806605" y="372357"/>
                          <a:pt x="839262" y="418077"/>
                        </a:cubicBezTo>
                        <a:cubicBezTo>
                          <a:pt x="871919" y="463797"/>
                          <a:pt x="697748" y="607489"/>
                          <a:pt x="656382" y="705460"/>
                        </a:cubicBezTo>
                        <a:cubicBezTo>
                          <a:pt x="615016" y="803431"/>
                          <a:pt x="667268" y="973248"/>
                          <a:pt x="591068" y="1005905"/>
                        </a:cubicBezTo>
                        <a:cubicBezTo>
                          <a:pt x="514868" y="1038562"/>
                          <a:pt x="290622" y="968893"/>
                          <a:pt x="199182" y="901402"/>
                        </a:cubicBezTo>
                        <a:cubicBezTo>
                          <a:pt x="107742" y="833911"/>
                          <a:pt x="75085" y="690220"/>
                          <a:pt x="42428" y="600957"/>
                        </a:cubicBezTo>
                        <a:cubicBezTo>
                          <a:pt x="9771" y="511694"/>
                          <a:pt x="-7647" y="424608"/>
                          <a:pt x="3239" y="365825"/>
                        </a:cubicBezTo>
                        <a:cubicBezTo>
                          <a:pt x="14125" y="307042"/>
                          <a:pt x="64199" y="293980"/>
                          <a:pt x="107742" y="248260"/>
                        </a:cubicBezTo>
                        <a:cubicBezTo>
                          <a:pt x="151285" y="202540"/>
                          <a:pt x="199182" y="132871"/>
                          <a:pt x="264496" y="91505"/>
                        </a:cubicBezTo>
                        <a:cubicBezTo>
                          <a:pt x="329810" y="50139"/>
                          <a:pt x="436491" y="-2112"/>
                          <a:pt x="499628" y="65"/>
                        </a:cubicBezTo>
                        <a:cubicBezTo>
                          <a:pt x="562765" y="2242"/>
                          <a:pt x="619371" y="61025"/>
                          <a:pt x="643319" y="104568"/>
                        </a:cubicBezTo>
                        <a:cubicBezTo>
                          <a:pt x="667267" y="148111"/>
                          <a:pt x="682507" y="200362"/>
                          <a:pt x="643319" y="261322"/>
                        </a:cubicBezTo>
                        <a:cubicBezTo>
                          <a:pt x="604131" y="322282"/>
                          <a:pt x="399479" y="442025"/>
                          <a:pt x="368999" y="470328"/>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3261072" y="2539032"/>
                    <a:ext cx="817237" cy="677527"/>
                  </a:xfrm>
                  <a:custGeom>
                    <a:avLst/>
                    <a:gdLst>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26456 w 808354"/>
                      <a:gd name="connsiteY10" fmla="*/ 606247 h 677527"/>
                      <a:gd name="connsiteX11" fmla="*/ 152581 w 808354"/>
                      <a:gd name="connsiteY11" fmla="*/ 449492 h 677527"/>
                      <a:gd name="connsiteX12" fmla="*/ 21953 w 808354"/>
                      <a:gd name="connsiteY12" fmla="*/ 371115 h 677527"/>
                      <a:gd name="connsiteX13" fmla="*/ 8890 w 808354"/>
                      <a:gd name="connsiteY13" fmla="*/ 240487 h 677527"/>
                      <a:gd name="connsiteX14" fmla="*/ 126456 w 808354"/>
                      <a:gd name="connsiteY14" fmla="*/ 149047 h 677527"/>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52581 w 808354"/>
                      <a:gd name="connsiteY10" fmla="*/ 449492 h 677527"/>
                      <a:gd name="connsiteX11" fmla="*/ 21953 w 808354"/>
                      <a:gd name="connsiteY11" fmla="*/ 371115 h 677527"/>
                      <a:gd name="connsiteX12" fmla="*/ 8890 w 808354"/>
                      <a:gd name="connsiteY12" fmla="*/ 240487 h 677527"/>
                      <a:gd name="connsiteX13" fmla="*/ 126456 w 808354"/>
                      <a:gd name="connsiteY13" fmla="*/ 149047 h 677527"/>
                      <a:gd name="connsiteX0" fmla="*/ 126456 w 817237"/>
                      <a:gd name="connsiteY0" fmla="*/ 149047 h 677527"/>
                      <a:gd name="connsiteX1" fmla="*/ 466090 w 817237"/>
                      <a:gd name="connsiteY1" fmla="*/ 57607 h 677527"/>
                      <a:gd name="connsiteX2" fmla="*/ 609781 w 817237"/>
                      <a:gd name="connsiteY2" fmla="*/ 5355 h 677527"/>
                      <a:gd name="connsiteX3" fmla="*/ 805724 w 817237"/>
                      <a:gd name="connsiteY3" fmla="*/ 188235 h 677527"/>
                      <a:gd name="connsiteX4" fmla="*/ 792661 w 817237"/>
                      <a:gd name="connsiteY4" fmla="*/ 371115 h 677527"/>
                      <a:gd name="connsiteX5" fmla="*/ 779599 w 817237"/>
                      <a:gd name="connsiteY5" fmla="*/ 475618 h 677527"/>
                      <a:gd name="connsiteX6" fmla="*/ 505279 w 817237"/>
                      <a:gd name="connsiteY6" fmla="*/ 671561 h 677527"/>
                      <a:gd name="connsiteX7" fmla="*/ 387713 w 817237"/>
                      <a:gd name="connsiteY7" fmla="*/ 619309 h 677527"/>
                      <a:gd name="connsiteX8" fmla="*/ 361587 w 817237"/>
                      <a:gd name="connsiteY8" fmla="*/ 540932 h 677527"/>
                      <a:gd name="connsiteX9" fmla="*/ 152581 w 817237"/>
                      <a:gd name="connsiteY9" fmla="*/ 449492 h 677527"/>
                      <a:gd name="connsiteX10" fmla="*/ 21953 w 817237"/>
                      <a:gd name="connsiteY10" fmla="*/ 371115 h 677527"/>
                      <a:gd name="connsiteX11" fmla="*/ 8890 w 817237"/>
                      <a:gd name="connsiteY11" fmla="*/ 240487 h 677527"/>
                      <a:gd name="connsiteX12" fmla="*/ 126456 w 817237"/>
                      <a:gd name="connsiteY12" fmla="*/ 149047 h 677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7237" h="677527">
                        <a:moveTo>
                          <a:pt x="126456" y="149047"/>
                        </a:moveTo>
                        <a:cubicBezTo>
                          <a:pt x="202656" y="118567"/>
                          <a:pt x="385536" y="81556"/>
                          <a:pt x="466090" y="57607"/>
                        </a:cubicBezTo>
                        <a:cubicBezTo>
                          <a:pt x="546644" y="33658"/>
                          <a:pt x="553175" y="-16416"/>
                          <a:pt x="609781" y="5355"/>
                        </a:cubicBezTo>
                        <a:cubicBezTo>
                          <a:pt x="666387" y="27126"/>
                          <a:pt x="775244" y="127275"/>
                          <a:pt x="805724" y="188235"/>
                        </a:cubicBezTo>
                        <a:cubicBezTo>
                          <a:pt x="836204" y="249195"/>
                          <a:pt x="797015" y="323218"/>
                          <a:pt x="792661" y="371115"/>
                        </a:cubicBezTo>
                        <a:cubicBezTo>
                          <a:pt x="788307" y="419012"/>
                          <a:pt x="827496" y="425544"/>
                          <a:pt x="779599" y="475618"/>
                        </a:cubicBezTo>
                        <a:cubicBezTo>
                          <a:pt x="731702" y="525692"/>
                          <a:pt x="570593" y="647613"/>
                          <a:pt x="505279" y="671561"/>
                        </a:cubicBezTo>
                        <a:cubicBezTo>
                          <a:pt x="439965" y="695509"/>
                          <a:pt x="411662" y="641080"/>
                          <a:pt x="387713" y="619309"/>
                        </a:cubicBezTo>
                        <a:cubicBezTo>
                          <a:pt x="363764" y="597538"/>
                          <a:pt x="400776" y="569235"/>
                          <a:pt x="361587" y="540932"/>
                        </a:cubicBezTo>
                        <a:cubicBezTo>
                          <a:pt x="322398" y="512629"/>
                          <a:pt x="209187" y="477795"/>
                          <a:pt x="152581" y="449492"/>
                        </a:cubicBezTo>
                        <a:cubicBezTo>
                          <a:pt x="135164" y="410303"/>
                          <a:pt x="45902" y="405949"/>
                          <a:pt x="21953" y="371115"/>
                        </a:cubicBezTo>
                        <a:cubicBezTo>
                          <a:pt x="-1996" y="336281"/>
                          <a:pt x="-6350" y="279676"/>
                          <a:pt x="8890" y="240487"/>
                        </a:cubicBezTo>
                        <a:cubicBezTo>
                          <a:pt x="24130" y="201299"/>
                          <a:pt x="50256" y="179527"/>
                          <a:pt x="126456" y="149047"/>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2905650" y="3140609"/>
                    <a:ext cx="759599" cy="903484"/>
                  </a:xfrm>
                  <a:custGeom>
                    <a:avLst/>
                    <a:gdLst>
                      <a:gd name="connsiteX0" fmla="*/ 275055 w 759599"/>
                      <a:gd name="connsiteY0" fmla="*/ 223207 h 903484"/>
                      <a:gd name="connsiteX1" fmla="*/ 327307 w 759599"/>
                      <a:gd name="connsiteY1" fmla="*/ 144830 h 903484"/>
                      <a:gd name="connsiteX2" fmla="*/ 470998 w 759599"/>
                      <a:gd name="connsiteY2" fmla="*/ 170955 h 903484"/>
                      <a:gd name="connsiteX3" fmla="*/ 497124 w 759599"/>
                      <a:gd name="connsiteY3" fmla="*/ 314647 h 903484"/>
                      <a:gd name="connsiteX4" fmla="*/ 627753 w 759599"/>
                      <a:gd name="connsiteY4" fmla="*/ 314647 h 903484"/>
                      <a:gd name="connsiteX5" fmla="*/ 758381 w 759599"/>
                      <a:gd name="connsiteY5" fmla="*/ 471401 h 903484"/>
                      <a:gd name="connsiteX6" fmla="*/ 693067 w 759599"/>
                      <a:gd name="connsiteY6" fmla="*/ 641218 h 903484"/>
                      <a:gd name="connsiteX7" fmla="*/ 693067 w 759599"/>
                      <a:gd name="connsiteY7" fmla="*/ 771847 h 903484"/>
                      <a:gd name="connsiteX8" fmla="*/ 614690 w 759599"/>
                      <a:gd name="connsiteY8" fmla="*/ 745721 h 903484"/>
                      <a:gd name="connsiteX9" fmla="*/ 405684 w 759599"/>
                      <a:gd name="connsiteY9" fmla="*/ 771847 h 903484"/>
                      <a:gd name="connsiteX10" fmla="*/ 222804 w 759599"/>
                      <a:gd name="connsiteY10" fmla="*/ 902475 h 903484"/>
                      <a:gd name="connsiteX11" fmla="*/ 79113 w 759599"/>
                      <a:gd name="connsiteY11" fmla="*/ 693470 h 903484"/>
                      <a:gd name="connsiteX12" fmla="*/ 13798 w 759599"/>
                      <a:gd name="connsiteY12" fmla="*/ 497527 h 903484"/>
                      <a:gd name="connsiteX13" fmla="*/ 735 w 759599"/>
                      <a:gd name="connsiteY13" fmla="*/ 236270 h 903484"/>
                      <a:gd name="connsiteX14" fmla="*/ 26861 w 759599"/>
                      <a:gd name="connsiteY14" fmla="*/ 1138 h 903484"/>
                      <a:gd name="connsiteX15" fmla="*/ 144427 w 759599"/>
                      <a:gd name="connsiteY15" fmla="*/ 157893 h 903484"/>
                      <a:gd name="connsiteX16" fmla="*/ 131364 w 759599"/>
                      <a:gd name="connsiteY16" fmla="*/ 406087 h 903484"/>
                      <a:gd name="connsiteX17" fmla="*/ 235867 w 759599"/>
                      <a:gd name="connsiteY17" fmla="*/ 379961 h 903484"/>
                      <a:gd name="connsiteX18" fmla="*/ 314244 w 759599"/>
                      <a:gd name="connsiteY18" fmla="*/ 157893 h 90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9599" h="903484">
                        <a:moveTo>
                          <a:pt x="275055" y="223207"/>
                        </a:moveTo>
                        <a:cubicBezTo>
                          <a:pt x="284852" y="188373"/>
                          <a:pt x="294650" y="153539"/>
                          <a:pt x="327307" y="144830"/>
                        </a:cubicBezTo>
                        <a:cubicBezTo>
                          <a:pt x="359964" y="136121"/>
                          <a:pt x="442695" y="142652"/>
                          <a:pt x="470998" y="170955"/>
                        </a:cubicBezTo>
                        <a:cubicBezTo>
                          <a:pt x="499301" y="199258"/>
                          <a:pt x="470998" y="290698"/>
                          <a:pt x="497124" y="314647"/>
                        </a:cubicBezTo>
                        <a:cubicBezTo>
                          <a:pt x="523250" y="338596"/>
                          <a:pt x="584210" y="288521"/>
                          <a:pt x="627753" y="314647"/>
                        </a:cubicBezTo>
                        <a:cubicBezTo>
                          <a:pt x="671296" y="340773"/>
                          <a:pt x="747495" y="416973"/>
                          <a:pt x="758381" y="471401"/>
                        </a:cubicBezTo>
                        <a:cubicBezTo>
                          <a:pt x="769267" y="525829"/>
                          <a:pt x="703953" y="591144"/>
                          <a:pt x="693067" y="641218"/>
                        </a:cubicBezTo>
                        <a:cubicBezTo>
                          <a:pt x="682181" y="691292"/>
                          <a:pt x="706130" y="754430"/>
                          <a:pt x="693067" y="771847"/>
                        </a:cubicBezTo>
                        <a:cubicBezTo>
                          <a:pt x="680004" y="789264"/>
                          <a:pt x="662587" y="745721"/>
                          <a:pt x="614690" y="745721"/>
                        </a:cubicBezTo>
                        <a:cubicBezTo>
                          <a:pt x="566793" y="745721"/>
                          <a:pt x="470998" y="745721"/>
                          <a:pt x="405684" y="771847"/>
                        </a:cubicBezTo>
                        <a:cubicBezTo>
                          <a:pt x="340370" y="797973"/>
                          <a:pt x="277232" y="915538"/>
                          <a:pt x="222804" y="902475"/>
                        </a:cubicBezTo>
                        <a:cubicBezTo>
                          <a:pt x="168376" y="889412"/>
                          <a:pt x="113947" y="760961"/>
                          <a:pt x="79113" y="693470"/>
                        </a:cubicBezTo>
                        <a:cubicBezTo>
                          <a:pt x="44279" y="625979"/>
                          <a:pt x="26861" y="573727"/>
                          <a:pt x="13798" y="497527"/>
                        </a:cubicBezTo>
                        <a:cubicBezTo>
                          <a:pt x="735" y="421327"/>
                          <a:pt x="-1442" y="319001"/>
                          <a:pt x="735" y="236270"/>
                        </a:cubicBezTo>
                        <a:cubicBezTo>
                          <a:pt x="2912" y="153539"/>
                          <a:pt x="2912" y="14201"/>
                          <a:pt x="26861" y="1138"/>
                        </a:cubicBezTo>
                        <a:cubicBezTo>
                          <a:pt x="50810" y="-11925"/>
                          <a:pt x="127010" y="90401"/>
                          <a:pt x="144427" y="157893"/>
                        </a:cubicBezTo>
                        <a:cubicBezTo>
                          <a:pt x="161844" y="225385"/>
                          <a:pt x="116124" y="369076"/>
                          <a:pt x="131364" y="406087"/>
                        </a:cubicBezTo>
                        <a:cubicBezTo>
                          <a:pt x="146604" y="443098"/>
                          <a:pt x="205387" y="421327"/>
                          <a:pt x="235867" y="379961"/>
                        </a:cubicBezTo>
                        <a:cubicBezTo>
                          <a:pt x="266347" y="338595"/>
                          <a:pt x="303358" y="192727"/>
                          <a:pt x="314244" y="157893"/>
                        </a:cubicBezTo>
                      </a:path>
                    </a:pathLst>
                  </a:cu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1602068" y="1227546"/>
                    <a:ext cx="643508" cy="831955"/>
                  </a:xfrm>
                  <a:custGeom>
                    <a:avLst/>
                    <a:gdLst>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26456 w 808354"/>
                      <a:gd name="connsiteY10" fmla="*/ 606247 h 677527"/>
                      <a:gd name="connsiteX11" fmla="*/ 152581 w 808354"/>
                      <a:gd name="connsiteY11" fmla="*/ 449492 h 677527"/>
                      <a:gd name="connsiteX12" fmla="*/ 21953 w 808354"/>
                      <a:gd name="connsiteY12" fmla="*/ 371115 h 677527"/>
                      <a:gd name="connsiteX13" fmla="*/ 8890 w 808354"/>
                      <a:gd name="connsiteY13" fmla="*/ 240487 h 677527"/>
                      <a:gd name="connsiteX14" fmla="*/ 126456 w 808354"/>
                      <a:gd name="connsiteY14" fmla="*/ 149047 h 677527"/>
                      <a:gd name="connsiteX0" fmla="*/ 126456 w 808354"/>
                      <a:gd name="connsiteY0" fmla="*/ 149047 h 677527"/>
                      <a:gd name="connsiteX1" fmla="*/ 466090 w 808354"/>
                      <a:gd name="connsiteY1" fmla="*/ 57607 h 677527"/>
                      <a:gd name="connsiteX2" fmla="*/ 609781 w 808354"/>
                      <a:gd name="connsiteY2" fmla="*/ 5355 h 677527"/>
                      <a:gd name="connsiteX3" fmla="*/ 805724 w 808354"/>
                      <a:gd name="connsiteY3" fmla="*/ 188235 h 677527"/>
                      <a:gd name="connsiteX4" fmla="*/ 714284 w 808354"/>
                      <a:gd name="connsiteY4" fmla="*/ 253549 h 677527"/>
                      <a:gd name="connsiteX5" fmla="*/ 792661 w 808354"/>
                      <a:gd name="connsiteY5" fmla="*/ 371115 h 677527"/>
                      <a:gd name="connsiteX6" fmla="*/ 779599 w 808354"/>
                      <a:gd name="connsiteY6" fmla="*/ 475618 h 677527"/>
                      <a:gd name="connsiteX7" fmla="*/ 505279 w 808354"/>
                      <a:gd name="connsiteY7" fmla="*/ 671561 h 677527"/>
                      <a:gd name="connsiteX8" fmla="*/ 387713 w 808354"/>
                      <a:gd name="connsiteY8" fmla="*/ 619309 h 677527"/>
                      <a:gd name="connsiteX9" fmla="*/ 361587 w 808354"/>
                      <a:gd name="connsiteY9" fmla="*/ 540932 h 677527"/>
                      <a:gd name="connsiteX10" fmla="*/ 152581 w 808354"/>
                      <a:gd name="connsiteY10" fmla="*/ 449492 h 677527"/>
                      <a:gd name="connsiteX11" fmla="*/ 21953 w 808354"/>
                      <a:gd name="connsiteY11" fmla="*/ 371115 h 677527"/>
                      <a:gd name="connsiteX12" fmla="*/ 8890 w 808354"/>
                      <a:gd name="connsiteY12" fmla="*/ 240487 h 677527"/>
                      <a:gd name="connsiteX13" fmla="*/ 126456 w 808354"/>
                      <a:gd name="connsiteY13" fmla="*/ 149047 h 677527"/>
                      <a:gd name="connsiteX0" fmla="*/ 126456 w 817237"/>
                      <a:gd name="connsiteY0" fmla="*/ 149047 h 677527"/>
                      <a:gd name="connsiteX1" fmla="*/ 466090 w 817237"/>
                      <a:gd name="connsiteY1" fmla="*/ 57607 h 677527"/>
                      <a:gd name="connsiteX2" fmla="*/ 609781 w 817237"/>
                      <a:gd name="connsiteY2" fmla="*/ 5355 h 677527"/>
                      <a:gd name="connsiteX3" fmla="*/ 805724 w 817237"/>
                      <a:gd name="connsiteY3" fmla="*/ 188235 h 677527"/>
                      <a:gd name="connsiteX4" fmla="*/ 792661 w 817237"/>
                      <a:gd name="connsiteY4" fmla="*/ 371115 h 677527"/>
                      <a:gd name="connsiteX5" fmla="*/ 779599 w 817237"/>
                      <a:gd name="connsiteY5" fmla="*/ 475618 h 677527"/>
                      <a:gd name="connsiteX6" fmla="*/ 505279 w 817237"/>
                      <a:gd name="connsiteY6" fmla="*/ 671561 h 677527"/>
                      <a:gd name="connsiteX7" fmla="*/ 387713 w 817237"/>
                      <a:gd name="connsiteY7" fmla="*/ 619309 h 677527"/>
                      <a:gd name="connsiteX8" fmla="*/ 361587 w 817237"/>
                      <a:gd name="connsiteY8" fmla="*/ 540932 h 677527"/>
                      <a:gd name="connsiteX9" fmla="*/ 152581 w 817237"/>
                      <a:gd name="connsiteY9" fmla="*/ 449492 h 677527"/>
                      <a:gd name="connsiteX10" fmla="*/ 21953 w 817237"/>
                      <a:gd name="connsiteY10" fmla="*/ 371115 h 677527"/>
                      <a:gd name="connsiteX11" fmla="*/ 8890 w 817237"/>
                      <a:gd name="connsiteY11" fmla="*/ 240487 h 677527"/>
                      <a:gd name="connsiteX12" fmla="*/ 126456 w 817237"/>
                      <a:gd name="connsiteY12" fmla="*/ 149047 h 677527"/>
                      <a:gd name="connsiteX0" fmla="*/ 126456 w 827729"/>
                      <a:gd name="connsiteY0" fmla="*/ 91883 h 620363"/>
                      <a:gd name="connsiteX1" fmla="*/ 466090 w 827729"/>
                      <a:gd name="connsiteY1" fmla="*/ 443 h 620363"/>
                      <a:gd name="connsiteX2" fmla="*/ 805724 w 827729"/>
                      <a:gd name="connsiteY2" fmla="*/ 131071 h 620363"/>
                      <a:gd name="connsiteX3" fmla="*/ 792661 w 827729"/>
                      <a:gd name="connsiteY3" fmla="*/ 313951 h 620363"/>
                      <a:gd name="connsiteX4" fmla="*/ 779599 w 827729"/>
                      <a:gd name="connsiteY4" fmla="*/ 418454 h 620363"/>
                      <a:gd name="connsiteX5" fmla="*/ 505279 w 827729"/>
                      <a:gd name="connsiteY5" fmla="*/ 614397 h 620363"/>
                      <a:gd name="connsiteX6" fmla="*/ 387713 w 827729"/>
                      <a:gd name="connsiteY6" fmla="*/ 562145 h 620363"/>
                      <a:gd name="connsiteX7" fmla="*/ 361587 w 827729"/>
                      <a:gd name="connsiteY7" fmla="*/ 483768 h 620363"/>
                      <a:gd name="connsiteX8" fmla="*/ 152581 w 827729"/>
                      <a:gd name="connsiteY8" fmla="*/ 392328 h 620363"/>
                      <a:gd name="connsiteX9" fmla="*/ 21953 w 827729"/>
                      <a:gd name="connsiteY9" fmla="*/ 313951 h 620363"/>
                      <a:gd name="connsiteX10" fmla="*/ 8890 w 827729"/>
                      <a:gd name="connsiteY10" fmla="*/ 183323 h 620363"/>
                      <a:gd name="connsiteX11" fmla="*/ 126456 w 827729"/>
                      <a:gd name="connsiteY11" fmla="*/ 91883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7729" h="620363">
                        <a:moveTo>
                          <a:pt x="126456" y="91883"/>
                        </a:moveTo>
                        <a:cubicBezTo>
                          <a:pt x="202656" y="61403"/>
                          <a:pt x="352879" y="-6088"/>
                          <a:pt x="466090" y="443"/>
                        </a:cubicBezTo>
                        <a:cubicBezTo>
                          <a:pt x="579301" y="6974"/>
                          <a:pt x="751295" y="78820"/>
                          <a:pt x="805724" y="131071"/>
                        </a:cubicBezTo>
                        <a:cubicBezTo>
                          <a:pt x="860153" y="183322"/>
                          <a:pt x="797015" y="266054"/>
                          <a:pt x="792661" y="313951"/>
                        </a:cubicBezTo>
                        <a:cubicBezTo>
                          <a:pt x="788307" y="361848"/>
                          <a:pt x="827496" y="368380"/>
                          <a:pt x="779599" y="418454"/>
                        </a:cubicBezTo>
                        <a:cubicBezTo>
                          <a:pt x="731702" y="468528"/>
                          <a:pt x="570593" y="590449"/>
                          <a:pt x="505279" y="614397"/>
                        </a:cubicBezTo>
                        <a:cubicBezTo>
                          <a:pt x="439965" y="638345"/>
                          <a:pt x="411662" y="583916"/>
                          <a:pt x="387713" y="562145"/>
                        </a:cubicBezTo>
                        <a:cubicBezTo>
                          <a:pt x="363764" y="540374"/>
                          <a:pt x="400776" y="512071"/>
                          <a:pt x="361587" y="483768"/>
                        </a:cubicBezTo>
                        <a:cubicBezTo>
                          <a:pt x="322398" y="455465"/>
                          <a:pt x="209187" y="420631"/>
                          <a:pt x="152581" y="392328"/>
                        </a:cubicBezTo>
                        <a:cubicBezTo>
                          <a:pt x="135164" y="353139"/>
                          <a:pt x="45902" y="348785"/>
                          <a:pt x="21953" y="313951"/>
                        </a:cubicBezTo>
                        <a:cubicBezTo>
                          <a:pt x="-1996" y="279117"/>
                          <a:pt x="-6350" y="222512"/>
                          <a:pt x="8890" y="183323"/>
                        </a:cubicBezTo>
                        <a:cubicBezTo>
                          <a:pt x="24130" y="144135"/>
                          <a:pt x="50256" y="122363"/>
                          <a:pt x="126456" y="91883"/>
                        </a:cubicBezTo>
                        <a:close/>
                      </a:path>
                    </a:pathLst>
                  </a:cu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p:cNvSpPr txBox="1"/>
                <p:nvPr/>
              </p:nvSpPr>
              <p:spPr>
                <a:xfrm>
                  <a:off x="49759" y="2573173"/>
                  <a:ext cx="1601275" cy="1176337"/>
                </a:xfrm>
                <a:prstGeom prst="rect">
                  <a:avLst/>
                </a:prstGeom>
                <a:noFill/>
              </p:spPr>
              <p:txBody>
                <a:bodyPr wrap="none" rtlCol="0">
                  <a:spAutoFit/>
                </a:bodyPr>
                <a:lstStyle/>
                <a:p>
                  <a:pPr algn="ctr"/>
                  <a:r>
                    <a:rPr lang="en-US" sz="1400" b="1" dirty="0"/>
                    <a:t>Sub-</a:t>
                  </a:r>
                </a:p>
                <a:p>
                  <a:pPr algn="ctr"/>
                  <a:r>
                    <a:rPr lang="en-US" sz="1400" b="1" dirty="0"/>
                    <a:t>Systems</a:t>
                  </a:r>
                </a:p>
              </p:txBody>
            </p:sp>
            <p:cxnSp>
              <p:nvCxnSpPr>
                <p:cNvPr id="44" name="Straight Arrow Connector 43"/>
                <p:cNvCxnSpPr>
                  <a:endCxn id="47" idx="7"/>
                </p:cNvCxnSpPr>
                <p:nvPr/>
              </p:nvCxnSpPr>
              <p:spPr>
                <a:xfrm>
                  <a:off x="841687" y="3126136"/>
                  <a:ext cx="959564" cy="13342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41" name="Straight Arrow Connector 40"/>
              <p:cNvCxnSpPr>
                <a:endCxn id="50" idx="10"/>
              </p:cNvCxnSpPr>
              <p:nvPr/>
            </p:nvCxnSpPr>
            <p:spPr>
              <a:xfrm>
                <a:off x="1260490" y="2883770"/>
                <a:ext cx="544434" cy="2747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1558529" y="1742420"/>
              <a:ext cx="3290993" cy="4534035"/>
              <a:chOff x="1558529" y="1742420"/>
              <a:chExt cx="3290993" cy="4534035"/>
            </a:xfrm>
          </p:grpSpPr>
          <p:cxnSp>
            <p:nvCxnSpPr>
              <p:cNvPr id="26" name="Straight Arrow Connector 25"/>
              <p:cNvCxnSpPr/>
              <p:nvPr/>
            </p:nvCxnSpPr>
            <p:spPr>
              <a:xfrm>
                <a:off x="4591562" y="174242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1558529" y="2107484"/>
                <a:ext cx="3290993" cy="4168971"/>
                <a:chOff x="1558529" y="2107484"/>
                <a:chExt cx="3290993" cy="4168971"/>
              </a:xfrm>
            </p:grpSpPr>
            <p:grpSp>
              <p:nvGrpSpPr>
                <p:cNvPr id="28" name="Group 27"/>
                <p:cNvGrpSpPr/>
                <p:nvPr/>
              </p:nvGrpSpPr>
              <p:grpSpPr>
                <a:xfrm>
                  <a:off x="2042133" y="3287369"/>
                  <a:ext cx="2807389" cy="2989086"/>
                  <a:chOff x="2042133" y="3287369"/>
                  <a:chExt cx="2807389" cy="2989086"/>
                </a:xfrm>
              </p:grpSpPr>
              <p:sp>
                <p:nvSpPr>
                  <p:cNvPr id="32" name="TextBox 31"/>
                  <p:cNvSpPr txBox="1"/>
                  <p:nvPr/>
                </p:nvSpPr>
                <p:spPr>
                  <a:xfrm>
                    <a:off x="3286471" y="4961726"/>
                    <a:ext cx="791073" cy="1314729"/>
                  </a:xfrm>
                  <a:prstGeom prst="rect">
                    <a:avLst/>
                  </a:prstGeom>
                  <a:noFill/>
                </p:spPr>
                <p:txBody>
                  <a:bodyPr wrap="none" rtlCol="0">
                    <a:spAutoFit/>
                  </a:bodyPr>
                  <a:lstStyle/>
                  <a:p>
                    <a:r>
                      <a:rPr lang="en-US" sz="3200" b="1" dirty="0"/>
                      <a:t>+</a:t>
                    </a:r>
                  </a:p>
                </p:txBody>
              </p:sp>
              <p:grpSp>
                <p:nvGrpSpPr>
                  <p:cNvPr id="33" name="Group 32"/>
                  <p:cNvGrpSpPr/>
                  <p:nvPr/>
                </p:nvGrpSpPr>
                <p:grpSpPr>
                  <a:xfrm>
                    <a:off x="2042133" y="3287369"/>
                    <a:ext cx="2807389" cy="2018372"/>
                    <a:chOff x="1846188" y="1602242"/>
                    <a:chExt cx="2807389" cy="2018372"/>
                  </a:xfrm>
                </p:grpSpPr>
                <p:sp>
                  <p:nvSpPr>
                    <p:cNvPr id="34" name="TextBox 33"/>
                    <p:cNvSpPr txBox="1"/>
                    <p:nvPr/>
                  </p:nvSpPr>
                  <p:spPr>
                    <a:xfrm>
                      <a:off x="2895599" y="1676401"/>
                      <a:ext cx="791073" cy="1314730"/>
                    </a:xfrm>
                    <a:prstGeom prst="rect">
                      <a:avLst/>
                    </a:prstGeom>
                    <a:noFill/>
                  </p:spPr>
                  <p:txBody>
                    <a:bodyPr wrap="none" rtlCol="0">
                      <a:spAutoFit/>
                    </a:bodyPr>
                    <a:lstStyle/>
                    <a:p>
                      <a:r>
                        <a:rPr lang="en-US" sz="3200" b="1" dirty="0"/>
                        <a:t>+</a:t>
                      </a:r>
                    </a:p>
                  </p:txBody>
                </p:sp>
                <p:sp>
                  <p:nvSpPr>
                    <p:cNvPr id="35" name="TextBox 34"/>
                    <p:cNvSpPr txBox="1"/>
                    <p:nvPr/>
                  </p:nvSpPr>
                  <p:spPr>
                    <a:xfrm>
                      <a:off x="3723197" y="1688811"/>
                      <a:ext cx="791073" cy="1314730"/>
                    </a:xfrm>
                    <a:prstGeom prst="rect">
                      <a:avLst/>
                    </a:prstGeom>
                    <a:noFill/>
                  </p:spPr>
                  <p:txBody>
                    <a:bodyPr wrap="none" rtlCol="0">
                      <a:spAutoFit/>
                    </a:bodyPr>
                    <a:lstStyle/>
                    <a:p>
                      <a:r>
                        <a:rPr lang="en-US" sz="3200" b="1" dirty="0"/>
                        <a:t>+</a:t>
                      </a:r>
                    </a:p>
                  </p:txBody>
                </p:sp>
                <p:grpSp>
                  <p:nvGrpSpPr>
                    <p:cNvPr id="36" name="Group 35"/>
                    <p:cNvGrpSpPr/>
                    <p:nvPr/>
                  </p:nvGrpSpPr>
                  <p:grpSpPr>
                    <a:xfrm>
                      <a:off x="1846188" y="1602242"/>
                      <a:ext cx="2807389" cy="2018372"/>
                      <a:chOff x="1828800" y="1548825"/>
                      <a:chExt cx="2807389" cy="2018372"/>
                    </a:xfrm>
                  </p:grpSpPr>
                  <p:sp>
                    <p:nvSpPr>
                      <p:cNvPr id="37" name="TextBox 36"/>
                      <p:cNvSpPr txBox="1"/>
                      <p:nvPr/>
                    </p:nvSpPr>
                    <p:spPr>
                      <a:xfrm>
                        <a:off x="3048000" y="1828799"/>
                        <a:ext cx="791073" cy="1314730"/>
                      </a:xfrm>
                      <a:prstGeom prst="rect">
                        <a:avLst/>
                      </a:prstGeom>
                      <a:noFill/>
                    </p:spPr>
                    <p:txBody>
                      <a:bodyPr wrap="none" rtlCol="0">
                        <a:spAutoFit/>
                      </a:bodyPr>
                      <a:lstStyle/>
                      <a:p>
                        <a:r>
                          <a:rPr lang="en-US" sz="3200" b="1" dirty="0"/>
                          <a:t>+</a:t>
                        </a:r>
                      </a:p>
                    </p:txBody>
                  </p:sp>
                  <p:sp>
                    <p:nvSpPr>
                      <p:cNvPr id="38" name="TextBox 37"/>
                      <p:cNvSpPr txBox="1"/>
                      <p:nvPr/>
                    </p:nvSpPr>
                    <p:spPr>
                      <a:xfrm>
                        <a:off x="1828800" y="2252467"/>
                        <a:ext cx="791073" cy="1314730"/>
                      </a:xfrm>
                      <a:prstGeom prst="rect">
                        <a:avLst/>
                      </a:prstGeom>
                      <a:noFill/>
                    </p:spPr>
                    <p:txBody>
                      <a:bodyPr wrap="none" rtlCol="0">
                        <a:spAutoFit/>
                      </a:bodyPr>
                      <a:lstStyle/>
                      <a:p>
                        <a:r>
                          <a:rPr lang="en-US" sz="3200" b="1" dirty="0"/>
                          <a:t>+</a:t>
                        </a:r>
                      </a:p>
                    </p:txBody>
                  </p:sp>
                  <p:sp>
                    <p:nvSpPr>
                      <p:cNvPr id="39" name="TextBox 38"/>
                      <p:cNvSpPr txBox="1"/>
                      <p:nvPr/>
                    </p:nvSpPr>
                    <p:spPr>
                      <a:xfrm>
                        <a:off x="3845116" y="1548825"/>
                        <a:ext cx="791073" cy="1314728"/>
                      </a:xfrm>
                      <a:prstGeom prst="rect">
                        <a:avLst/>
                      </a:prstGeom>
                      <a:noFill/>
                    </p:spPr>
                    <p:txBody>
                      <a:bodyPr wrap="none" rtlCol="0">
                        <a:spAutoFit/>
                      </a:bodyPr>
                      <a:lstStyle/>
                      <a:p>
                        <a:r>
                          <a:rPr lang="en-US" sz="3200" b="1" dirty="0"/>
                          <a:t>+</a:t>
                        </a:r>
                      </a:p>
                    </p:txBody>
                  </p:sp>
                </p:grpSp>
              </p:grpSp>
            </p:grpSp>
            <p:cxnSp>
              <p:nvCxnSpPr>
                <p:cNvPr id="29" name="Straight Connector 28"/>
                <p:cNvCxnSpPr/>
                <p:nvPr/>
              </p:nvCxnSpPr>
              <p:spPr>
                <a:xfrm>
                  <a:off x="2431983" y="2552326"/>
                  <a:ext cx="760052" cy="1051623"/>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48870" y="2377556"/>
                  <a:ext cx="1564278" cy="1150599"/>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558529" y="2107484"/>
                  <a:ext cx="1357058" cy="1176337"/>
                </a:xfrm>
                <a:prstGeom prst="rect">
                  <a:avLst/>
                </a:prstGeom>
                <a:noFill/>
              </p:spPr>
              <p:txBody>
                <a:bodyPr wrap="none" rtlCol="0">
                  <a:spAutoFit/>
                </a:bodyPr>
                <a:lstStyle/>
                <a:p>
                  <a:pPr algn="ctr"/>
                  <a:r>
                    <a:rPr lang="en-US" sz="1400" b="1" dirty="0"/>
                    <a:t>Action</a:t>
                  </a:r>
                </a:p>
                <a:p>
                  <a:pPr algn="ctr"/>
                  <a:r>
                    <a:rPr lang="en-US" sz="1400" b="1" dirty="0"/>
                    <a:t>Sites</a:t>
                  </a:r>
                </a:p>
              </p:txBody>
            </p:sp>
          </p:grpSp>
        </p:grpSp>
        <p:grpSp>
          <p:nvGrpSpPr>
            <p:cNvPr id="17" name="Group 16"/>
            <p:cNvGrpSpPr/>
            <p:nvPr/>
          </p:nvGrpSpPr>
          <p:grpSpPr>
            <a:xfrm>
              <a:off x="4932386" y="2490560"/>
              <a:ext cx="950602" cy="3103763"/>
              <a:chOff x="4932386" y="2490560"/>
              <a:chExt cx="950602" cy="3103763"/>
            </a:xfrm>
          </p:grpSpPr>
          <p:sp>
            <p:nvSpPr>
              <p:cNvPr id="23" name="Freeform 22"/>
              <p:cNvSpPr/>
              <p:nvPr/>
            </p:nvSpPr>
            <p:spPr>
              <a:xfrm>
                <a:off x="5208613" y="2490560"/>
                <a:ext cx="674375" cy="631912"/>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Lst>
                <a:ahLst/>
                <a:cxnLst>
                  <a:cxn ang="0">
                    <a:pos x="connsiteX0" y="connsiteY0"/>
                  </a:cxn>
                  <a:cxn ang="0">
                    <a:pos x="connsiteX1" y="connsiteY1"/>
                  </a:cxn>
                  <a:cxn ang="0">
                    <a:pos x="connsiteX2" y="connsiteY2"/>
                  </a:cxn>
                </a:cxnLst>
                <a:rect l="l" t="t" r="r" b="b"/>
                <a:pathLst>
                  <a:path w="674375" h="631912">
                    <a:moveTo>
                      <a:pt x="287382" y="0"/>
                    </a:moveTo>
                    <a:cubicBezTo>
                      <a:pt x="701039" y="101237"/>
                      <a:pt x="701039" y="326569"/>
                      <a:pt x="653142" y="431072"/>
                    </a:cubicBezTo>
                    <a:cubicBezTo>
                      <a:pt x="605245" y="535575"/>
                      <a:pt x="419643" y="658040"/>
                      <a:pt x="0" y="627016"/>
                    </a:cubicBezTo>
                  </a:path>
                </a:pathLst>
              </a:custGeom>
              <a:noFill/>
              <a:ln w="28575">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4932386" y="3701336"/>
                <a:ext cx="674375" cy="631912"/>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Lst>
                <a:ahLst/>
                <a:cxnLst>
                  <a:cxn ang="0">
                    <a:pos x="connsiteX0" y="connsiteY0"/>
                  </a:cxn>
                  <a:cxn ang="0">
                    <a:pos x="connsiteX1" y="connsiteY1"/>
                  </a:cxn>
                  <a:cxn ang="0">
                    <a:pos x="connsiteX2" y="connsiteY2"/>
                  </a:cxn>
                </a:cxnLst>
                <a:rect l="l" t="t" r="r" b="b"/>
                <a:pathLst>
                  <a:path w="674375" h="631912">
                    <a:moveTo>
                      <a:pt x="287382" y="0"/>
                    </a:moveTo>
                    <a:cubicBezTo>
                      <a:pt x="701039" y="101237"/>
                      <a:pt x="701039" y="326569"/>
                      <a:pt x="653142" y="431072"/>
                    </a:cubicBezTo>
                    <a:cubicBezTo>
                      <a:pt x="605245" y="535575"/>
                      <a:pt x="419643" y="658040"/>
                      <a:pt x="0" y="627016"/>
                    </a:cubicBezTo>
                  </a:path>
                </a:pathLst>
              </a:custGeom>
              <a:noFill/>
              <a:ln w="28575">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4961144" y="4844161"/>
                <a:ext cx="725646" cy="750162"/>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 name="connsiteX0" fmla="*/ 509450 w 768573"/>
                  <a:gd name="connsiteY0" fmla="*/ 0 h 750162"/>
                  <a:gd name="connsiteX1" fmla="*/ 653142 w 768573"/>
                  <a:gd name="connsiteY1" fmla="*/ 548638 h 750162"/>
                  <a:gd name="connsiteX2" fmla="*/ 0 w 768573"/>
                  <a:gd name="connsiteY2" fmla="*/ 744582 h 750162"/>
                  <a:gd name="connsiteX0" fmla="*/ 509450 w 725646"/>
                  <a:gd name="connsiteY0" fmla="*/ 0 h 750162"/>
                  <a:gd name="connsiteX1" fmla="*/ 653142 w 725646"/>
                  <a:gd name="connsiteY1" fmla="*/ 548638 h 750162"/>
                  <a:gd name="connsiteX2" fmla="*/ 0 w 725646"/>
                  <a:gd name="connsiteY2" fmla="*/ 744582 h 750162"/>
                </a:gdLst>
                <a:ahLst/>
                <a:cxnLst>
                  <a:cxn ang="0">
                    <a:pos x="connsiteX0" y="connsiteY0"/>
                  </a:cxn>
                  <a:cxn ang="0">
                    <a:pos x="connsiteX1" y="connsiteY1"/>
                  </a:cxn>
                  <a:cxn ang="0">
                    <a:pos x="connsiteX2" y="connsiteY2"/>
                  </a:cxn>
                </a:cxnLst>
                <a:rect l="l" t="t" r="r" b="b"/>
                <a:pathLst>
                  <a:path w="725646" h="750162">
                    <a:moveTo>
                      <a:pt x="509450" y="0"/>
                    </a:moveTo>
                    <a:cubicBezTo>
                      <a:pt x="805542" y="375557"/>
                      <a:pt x="738050" y="424541"/>
                      <a:pt x="653142" y="548638"/>
                    </a:cubicBezTo>
                    <a:cubicBezTo>
                      <a:pt x="568234" y="672735"/>
                      <a:pt x="419643" y="775606"/>
                      <a:pt x="0" y="744582"/>
                    </a:cubicBezTo>
                  </a:path>
                </a:pathLst>
              </a:custGeom>
              <a:noFill/>
              <a:ln w="28575">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Freeform 17"/>
            <p:cNvSpPr/>
            <p:nvPr/>
          </p:nvSpPr>
          <p:spPr>
            <a:xfrm>
              <a:off x="3556320" y="3952571"/>
              <a:ext cx="586994" cy="679268"/>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 name="connsiteX0" fmla="*/ 287382 w 1036069"/>
                <a:gd name="connsiteY0" fmla="*/ 0 h 631524"/>
                <a:gd name="connsiteX1" fmla="*/ 1031965 w 1036069"/>
                <a:gd name="connsiteY1" fmla="*/ 418009 h 631524"/>
                <a:gd name="connsiteX2" fmla="*/ 0 w 1036069"/>
                <a:gd name="connsiteY2" fmla="*/ 627016 h 631524"/>
                <a:gd name="connsiteX0" fmla="*/ 0 w 752344"/>
                <a:gd name="connsiteY0" fmla="*/ 0 h 682823"/>
                <a:gd name="connsiteX1" fmla="*/ 744583 w 752344"/>
                <a:gd name="connsiteY1" fmla="*/ 418009 h 682823"/>
                <a:gd name="connsiteX2" fmla="*/ 248195 w 752344"/>
                <a:gd name="connsiteY2" fmla="*/ 679268 h 682823"/>
                <a:gd name="connsiteX0" fmla="*/ 0 w 601879"/>
                <a:gd name="connsiteY0" fmla="*/ 0 h 681440"/>
                <a:gd name="connsiteX1" fmla="*/ 574766 w 601879"/>
                <a:gd name="connsiteY1" fmla="*/ 287380 h 681440"/>
                <a:gd name="connsiteX2" fmla="*/ 248195 w 601879"/>
                <a:gd name="connsiteY2" fmla="*/ 679268 h 681440"/>
                <a:gd name="connsiteX0" fmla="*/ 0 w 586994"/>
                <a:gd name="connsiteY0" fmla="*/ 0 h 679268"/>
                <a:gd name="connsiteX1" fmla="*/ 574766 w 586994"/>
                <a:gd name="connsiteY1" fmla="*/ 287380 h 679268"/>
                <a:gd name="connsiteX2" fmla="*/ 248195 w 586994"/>
                <a:gd name="connsiteY2" fmla="*/ 679268 h 679268"/>
              </a:gdLst>
              <a:ahLst/>
              <a:cxnLst>
                <a:cxn ang="0">
                  <a:pos x="connsiteX0" y="connsiteY0"/>
                </a:cxn>
                <a:cxn ang="0">
                  <a:pos x="connsiteX1" y="connsiteY1"/>
                </a:cxn>
                <a:cxn ang="0">
                  <a:pos x="connsiteX2" y="connsiteY2"/>
                </a:cxn>
              </a:cxnLst>
              <a:rect l="l" t="t" r="r" b="b"/>
              <a:pathLst>
                <a:path w="586994" h="679268">
                  <a:moveTo>
                    <a:pt x="0" y="0"/>
                  </a:moveTo>
                  <a:cubicBezTo>
                    <a:pt x="413657" y="101237"/>
                    <a:pt x="533400" y="174169"/>
                    <a:pt x="574766" y="287380"/>
                  </a:cubicBezTo>
                  <a:cubicBezTo>
                    <a:pt x="616132" y="400591"/>
                    <a:pt x="563335" y="514350"/>
                    <a:pt x="248195" y="679268"/>
                  </a:cubicBezTo>
                </a:path>
              </a:pathLst>
            </a:custGeom>
            <a:noFill/>
            <a:ln w="12700">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1455139" y="3566356"/>
              <a:ext cx="781919" cy="1710050"/>
              <a:chOff x="1455139" y="3566356"/>
              <a:chExt cx="781919" cy="1710050"/>
            </a:xfrm>
          </p:grpSpPr>
          <p:sp>
            <p:nvSpPr>
              <p:cNvPr id="21" name="Freeform 20"/>
              <p:cNvSpPr/>
              <p:nvPr/>
            </p:nvSpPr>
            <p:spPr>
              <a:xfrm flipH="1">
                <a:off x="1455139" y="4597138"/>
                <a:ext cx="586994" cy="679268"/>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 name="connsiteX0" fmla="*/ 287382 w 1036069"/>
                  <a:gd name="connsiteY0" fmla="*/ 0 h 631524"/>
                  <a:gd name="connsiteX1" fmla="*/ 1031965 w 1036069"/>
                  <a:gd name="connsiteY1" fmla="*/ 418009 h 631524"/>
                  <a:gd name="connsiteX2" fmla="*/ 0 w 1036069"/>
                  <a:gd name="connsiteY2" fmla="*/ 627016 h 631524"/>
                  <a:gd name="connsiteX0" fmla="*/ 0 w 752344"/>
                  <a:gd name="connsiteY0" fmla="*/ 0 h 682823"/>
                  <a:gd name="connsiteX1" fmla="*/ 744583 w 752344"/>
                  <a:gd name="connsiteY1" fmla="*/ 418009 h 682823"/>
                  <a:gd name="connsiteX2" fmla="*/ 248195 w 752344"/>
                  <a:gd name="connsiteY2" fmla="*/ 679268 h 682823"/>
                  <a:gd name="connsiteX0" fmla="*/ 0 w 601879"/>
                  <a:gd name="connsiteY0" fmla="*/ 0 h 681440"/>
                  <a:gd name="connsiteX1" fmla="*/ 574766 w 601879"/>
                  <a:gd name="connsiteY1" fmla="*/ 287380 h 681440"/>
                  <a:gd name="connsiteX2" fmla="*/ 248195 w 601879"/>
                  <a:gd name="connsiteY2" fmla="*/ 679268 h 681440"/>
                  <a:gd name="connsiteX0" fmla="*/ 0 w 586994"/>
                  <a:gd name="connsiteY0" fmla="*/ 0 h 679268"/>
                  <a:gd name="connsiteX1" fmla="*/ 574766 w 586994"/>
                  <a:gd name="connsiteY1" fmla="*/ 287380 h 679268"/>
                  <a:gd name="connsiteX2" fmla="*/ 248195 w 586994"/>
                  <a:gd name="connsiteY2" fmla="*/ 679268 h 679268"/>
                </a:gdLst>
                <a:ahLst/>
                <a:cxnLst>
                  <a:cxn ang="0">
                    <a:pos x="connsiteX0" y="connsiteY0"/>
                  </a:cxn>
                  <a:cxn ang="0">
                    <a:pos x="connsiteX1" y="connsiteY1"/>
                  </a:cxn>
                  <a:cxn ang="0">
                    <a:pos x="connsiteX2" y="connsiteY2"/>
                  </a:cxn>
                </a:cxnLst>
                <a:rect l="l" t="t" r="r" b="b"/>
                <a:pathLst>
                  <a:path w="586994" h="679268">
                    <a:moveTo>
                      <a:pt x="0" y="0"/>
                    </a:moveTo>
                    <a:cubicBezTo>
                      <a:pt x="413657" y="101237"/>
                      <a:pt x="533400" y="174169"/>
                      <a:pt x="574766" y="287380"/>
                    </a:cubicBezTo>
                    <a:cubicBezTo>
                      <a:pt x="616132" y="400591"/>
                      <a:pt x="563335" y="514350"/>
                      <a:pt x="248195" y="679268"/>
                    </a:cubicBezTo>
                  </a:path>
                </a:pathLst>
              </a:custGeom>
              <a:noFill/>
              <a:ln w="12700">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flipH="1">
                <a:off x="1650064" y="3566356"/>
                <a:ext cx="586994" cy="679268"/>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 name="connsiteX0" fmla="*/ 287382 w 1036069"/>
                  <a:gd name="connsiteY0" fmla="*/ 0 h 631524"/>
                  <a:gd name="connsiteX1" fmla="*/ 1031965 w 1036069"/>
                  <a:gd name="connsiteY1" fmla="*/ 418009 h 631524"/>
                  <a:gd name="connsiteX2" fmla="*/ 0 w 1036069"/>
                  <a:gd name="connsiteY2" fmla="*/ 627016 h 631524"/>
                  <a:gd name="connsiteX0" fmla="*/ 0 w 752344"/>
                  <a:gd name="connsiteY0" fmla="*/ 0 h 682823"/>
                  <a:gd name="connsiteX1" fmla="*/ 744583 w 752344"/>
                  <a:gd name="connsiteY1" fmla="*/ 418009 h 682823"/>
                  <a:gd name="connsiteX2" fmla="*/ 248195 w 752344"/>
                  <a:gd name="connsiteY2" fmla="*/ 679268 h 682823"/>
                  <a:gd name="connsiteX0" fmla="*/ 0 w 601879"/>
                  <a:gd name="connsiteY0" fmla="*/ 0 h 681440"/>
                  <a:gd name="connsiteX1" fmla="*/ 574766 w 601879"/>
                  <a:gd name="connsiteY1" fmla="*/ 287380 h 681440"/>
                  <a:gd name="connsiteX2" fmla="*/ 248195 w 601879"/>
                  <a:gd name="connsiteY2" fmla="*/ 679268 h 681440"/>
                  <a:gd name="connsiteX0" fmla="*/ 0 w 586994"/>
                  <a:gd name="connsiteY0" fmla="*/ 0 h 679268"/>
                  <a:gd name="connsiteX1" fmla="*/ 574766 w 586994"/>
                  <a:gd name="connsiteY1" fmla="*/ 287380 h 679268"/>
                  <a:gd name="connsiteX2" fmla="*/ 248195 w 586994"/>
                  <a:gd name="connsiteY2" fmla="*/ 679268 h 679268"/>
                </a:gdLst>
                <a:ahLst/>
                <a:cxnLst>
                  <a:cxn ang="0">
                    <a:pos x="connsiteX0" y="connsiteY0"/>
                  </a:cxn>
                  <a:cxn ang="0">
                    <a:pos x="connsiteX1" y="connsiteY1"/>
                  </a:cxn>
                  <a:cxn ang="0">
                    <a:pos x="connsiteX2" y="connsiteY2"/>
                  </a:cxn>
                </a:cxnLst>
                <a:rect l="l" t="t" r="r" b="b"/>
                <a:pathLst>
                  <a:path w="586994" h="679268">
                    <a:moveTo>
                      <a:pt x="0" y="0"/>
                    </a:moveTo>
                    <a:cubicBezTo>
                      <a:pt x="413657" y="101237"/>
                      <a:pt x="533400" y="174169"/>
                      <a:pt x="574766" y="287380"/>
                    </a:cubicBezTo>
                    <a:cubicBezTo>
                      <a:pt x="616132" y="400591"/>
                      <a:pt x="563335" y="514350"/>
                      <a:pt x="248195" y="679268"/>
                    </a:cubicBezTo>
                  </a:path>
                </a:pathLst>
              </a:custGeom>
              <a:noFill/>
              <a:ln w="12700">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Freeform 19"/>
            <p:cNvSpPr/>
            <p:nvPr/>
          </p:nvSpPr>
          <p:spPr>
            <a:xfrm flipH="1">
              <a:off x="771795" y="5156675"/>
              <a:ext cx="586994" cy="679268"/>
            </a:xfrm>
            <a:custGeom>
              <a:avLst/>
              <a:gdLst>
                <a:gd name="connsiteX0" fmla="*/ 0 w 824054"/>
                <a:gd name="connsiteY0" fmla="*/ 283536 h 1001993"/>
                <a:gd name="connsiteX1" fmla="*/ 809897 w 824054"/>
                <a:gd name="connsiteY1" fmla="*/ 22278 h 1001993"/>
                <a:gd name="connsiteX2" fmla="*/ 522515 w 824054"/>
                <a:gd name="connsiteY2" fmla="*/ 792987 h 1001993"/>
                <a:gd name="connsiteX3" fmla="*/ 613955 w 824054"/>
                <a:gd name="connsiteY3" fmla="*/ 1001993 h 1001993"/>
                <a:gd name="connsiteX0" fmla="*/ 0 w 833754"/>
                <a:gd name="connsiteY0" fmla="*/ 296714 h 1015171"/>
                <a:gd name="connsiteX1" fmla="*/ 809897 w 833754"/>
                <a:gd name="connsiteY1" fmla="*/ 35456 h 1015171"/>
                <a:gd name="connsiteX2" fmla="*/ 613955 w 833754"/>
                <a:gd name="connsiteY2" fmla="*/ 1015171 h 1015171"/>
                <a:gd name="connsiteX0" fmla="*/ 0 w 707769"/>
                <a:gd name="connsiteY0" fmla="*/ 63432 h 781889"/>
                <a:gd name="connsiteX1" fmla="*/ 666205 w 707769"/>
                <a:gd name="connsiteY1" fmla="*/ 233248 h 781889"/>
                <a:gd name="connsiteX2" fmla="*/ 613955 w 707769"/>
                <a:gd name="connsiteY2" fmla="*/ 781889 h 781889"/>
                <a:gd name="connsiteX0" fmla="*/ 0 w 736603"/>
                <a:gd name="connsiteY0" fmla="*/ 91938 h 810395"/>
                <a:gd name="connsiteX1" fmla="*/ 666205 w 736603"/>
                <a:gd name="connsiteY1" fmla="*/ 261754 h 810395"/>
                <a:gd name="connsiteX2" fmla="*/ 613955 w 736603"/>
                <a:gd name="connsiteY2" fmla="*/ 810395 h 810395"/>
                <a:gd name="connsiteX0" fmla="*/ 0 w 917006"/>
                <a:gd name="connsiteY0" fmla="*/ 165412 h 883869"/>
                <a:gd name="connsiteX1" fmla="*/ 875211 w 917006"/>
                <a:gd name="connsiteY1" fmla="*/ 165410 h 883869"/>
                <a:gd name="connsiteX2" fmla="*/ 613955 w 917006"/>
                <a:gd name="connsiteY2" fmla="*/ 883869 h 883869"/>
                <a:gd name="connsiteX0" fmla="*/ 222068 w 1099051"/>
                <a:gd name="connsiteY0" fmla="*/ 107787 h 773992"/>
                <a:gd name="connsiteX1" fmla="*/ 1097279 w 1099051"/>
                <a:gd name="connsiteY1" fmla="*/ 107785 h 773992"/>
                <a:gd name="connsiteX2" fmla="*/ 0 w 1099051"/>
                <a:gd name="connsiteY2" fmla="*/ 773992 h 773992"/>
                <a:gd name="connsiteX0" fmla="*/ 222068 w 826284"/>
                <a:gd name="connsiteY0" fmla="*/ 39795 h 706000"/>
                <a:gd name="connsiteX1" fmla="*/ 822959 w 826284"/>
                <a:gd name="connsiteY1" fmla="*/ 418616 h 706000"/>
                <a:gd name="connsiteX2" fmla="*/ 0 w 826284"/>
                <a:gd name="connsiteY2" fmla="*/ 706000 h 706000"/>
                <a:gd name="connsiteX0" fmla="*/ 222068 w 826284"/>
                <a:gd name="connsiteY0" fmla="*/ 39795 h 709127"/>
                <a:gd name="connsiteX1" fmla="*/ 822959 w 826284"/>
                <a:gd name="connsiteY1" fmla="*/ 418616 h 709127"/>
                <a:gd name="connsiteX2" fmla="*/ 0 w 826284"/>
                <a:gd name="connsiteY2" fmla="*/ 706000 h 709127"/>
                <a:gd name="connsiteX0" fmla="*/ 222068 w 826917"/>
                <a:gd name="connsiteY0" fmla="*/ 0 h 669332"/>
                <a:gd name="connsiteX1" fmla="*/ 822959 w 826917"/>
                <a:gd name="connsiteY1" fmla="*/ 378821 h 669332"/>
                <a:gd name="connsiteX2" fmla="*/ 0 w 826917"/>
                <a:gd name="connsiteY2" fmla="*/ 666205 h 669332"/>
                <a:gd name="connsiteX0" fmla="*/ 222068 w 662792"/>
                <a:gd name="connsiteY0" fmla="*/ 0 h 671312"/>
                <a:gd name="connsiteX1" fmla="*/ 653142 w 662792"/>
                <a:gd name="connsiteY1" fmla="*/ 470261 h 671312"/>
                <a:gd name="connsiteX2" fmla="*/ 0 w 662792"/>
                <a:gd name="connsiteY2" fmla="*/ 666205 h 671312"/>
                <a:gd name="connsiteX0" fmla="*/ 287382 w 674375"/>
                <a:gd name="connsiteY0" fmla="*/ 0 h 631912"/>
                <a:gd name="connsiteX1" fmla="*/ 653142 w 674375"/>
                <a:gd name="connsiteY1" fmla="*/ 431072 h 631912"/>
                <a:gd name="connsiteX2" fmla="*/ 0 w 674375"/>
                <a:gd name="connsiteY2" fmla="*/ 627016 h 631912"/>
                <a:gd name="connsiteX0" fmla="*/ 287382 w 1036069"/>
                <a:gd name="connsiteY0" fmla="*/ 0 h 631524"/>
                <a:gd name="connsiteX1" fmla="*/ 1031965 w 1036069"/>
                <a:gd name="connsiteY1" fmla="*/ 418009 h 631524"/>
                <a:gd name="connsiteX2" fmla="*/ 0 w 1036069"/>
                <a:gd name="connsiteY2" fmla="*/ 627016 h 631524"/>
                <a:gd name="connsiteX0" fmla="*/ 0 w 752344"/>
                <a:gd name="connsiteY0" fmla="*/ 0 h 682823"/>
                <a:gd name="connsiteX1" fmla="*/ 744583 w 752344"/>
                <a:gd name="connsiteY1" fmla="*/ 418009 h 682823"/>
                <a:gd name="connsiteX2" fmla="*/ 248195 w 752344"/>
                <a:gd name="connsiteY2" fmla="*/ 679268 h 682823"/>
                <a:gd name="connsiteX0" fmla="*/ 0 w 601879"/>
                <a:gd name="connsiteY0" fmla="*/ 0 h 681440"/>
                <a:gd name="connsiteX1" fmla="*/ 574766 w 601879"/>
                <a:gd name="connsiteY1" fmla="*/ 287380 h 681440"/>
                <a:gd name="connsiteX2" fmla="*/ 248195 w 601879"/>
                <a:gd name="connsiteY2" fmla="*/ 679268 h 681440"/>
                <a:gd name="connsiteX0" fmla="*/ 0 w 586994"/>
                <a:gd name="connsiteY0" fmla="*/ 0 h 679268"/>
                <a:gd name="connsiteX1" fmla="*/ 574766 w 586994"/>
                <a:gd name="connsiteY1" fmla="*/ 287380 h 679268"/>
                <a:gd name="connsiteX2" fmla="*/ 248195 w 586994"/>
                <a:gd name="connsiteY2" fmla="*/ 679268 h 679268"/>
              </a:gdLst>
              <a:ahLst/>
              <a:cxnLst>
                <a:cxn ang="0">
                  <a:pos x="connsiteX0" y="connsiteY0"/>
                </a:cxn>
                <a:cxn ang="0">
                  <a:pos x="connsiteX1" y="connsiteY1"/>
                </a:cxn>
                <a:cxn ang="0">
                  <a:pos x="connsiteX2" y="connsiteY2"/>
                </a:cxn>
              </a:cxnLst>
              <a:rect l="l" t="t" r="r" b="b"/>
              <a:pathLst>
                <a:path w="586994" h="679268">
                  <a:moveTo>
                    <a:pt x="0" y="0"/>
                  </a:moveTo>
                  <a:cubicBezTo>
                    <a:pt x="413657" y="101237"/>
                    <a:pt x="533400" y="174169"/>
                    <a:pt x="574766" y="287380"/>
                  </a:cubicBezTo>
                  <a:cubicBezTo>
                    <a:pt x="616132" y="400591"/>
                    <a:pt x="563335" y="514350"/>
                    <a:pt x="248195" y="679268"/>
                  </a:cubicBezTo>
                </a:path>
              </a:pathLst>
            </a:custGeom>
            <a:noFill/>
            <a:ln w="12700">
              <a:solidFill>
                <a:srgbClr val="FFFF00"/>
              </a:solidFill>
              <a:headEnd type="arrow"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8" name="Content Placeholder 3" descr="AR- projects.png"/>
          <p:cNvPicPr>
            <a:picLocks noChangeAspect="1"/>
          </p:cNvPicPr>
          <p:nvPr/>
        </p:nvPicPr>
        <p:blipFill rotWithShape="1">
          <a:blip r:embed="rId2"/>
          <a:srcRect r="17672"/>
          <a:stretch/>
        </p:blipFill>
        <p:spPr>
          <a:xfrm>
            <a:off x="7595317" y="1174574"/>
            <a:ext cx="2926367" cy="2066445"/>
          </a:xfrm>
          <a:prstGeom prst="rect">
            <a:avLst/>
          </a:prstGeom>
        </p:spPr>
      </p:pic>
      <p:sp>
        <p:nvSpPr>
          <p:cNvPr id="59" name="TextBox 58"/>
          <p:cNvSpPr txBox="1"/>
          <p:nvPr/>
        </p:nvSpPr>
        <p:spPr>
          <a:xfrm>
            <a:off x="8478535" y="3241019"/>
            <a:ext cx="1897699" cy="313932"/>
          </a:xfrm>
          <a:prstGeom prst="rect">
            <a:avLst/>
          </a:prstGeom>
          <a:solidFill>
            <a:schemeClr val="bg1">
              <a:lumMod val="95000"/>
              <a:alpha val="90000"/>
            </a:schemeClr>
          </a:solidFill>
        </p:spPr>
        <p:txBody>
          <a:bodyPr wrap="none" rtlCol="0">
            <a:spAutoFit/>
          </a:bodyPr>
          <a:lstStyle/>
          <a:p>
            <a:pPr algn="r">
              <a:lnSpc>
                <a:spcPct val="90000"/>
              </a:lnSpc>
            </a:pPr>
            <a:r>
              <a:rPr lang="en-US" sz="1600" i="1" dirty="0">
                <a:solidFill>
                  <a:srgbClr val="FF0000"/>
                </a:solidFill>
              </a:rPr>
              <a:t>Three AR Mega-sites</a:t>
            </a:r>
          </a:p>
        </p:txBody>
      </p:sp>
      <p:sp>
        <p:nvSpPr>
          <p:cNvPr id="60" name="TextBox 59"/>
          <p:cNvSpPr txBox="1"/>
          <p:nvPr/>
        </p:nvSpPr>
        <p:spPr>
          <a:xfrm>
            <a:off x="8294075" y="6060400"/>
            <a:ext cx="1905457" cy="535531"/>
          </a:xfrm>
          <a:prstGeom prst="rect">
            <a:avLst/>
          </a:prstGeom>
          <a:solidFill>
            <a:schemeClr val="bg1">
              <a:lumMod val="95000"/>
              <a:alpha val="90000"/>
            </a:schemeClr>
          </a:solidFill>
        </p:spPr>
        <p:txBody>
          <a:bodyPr wrap="none" rtlCol="0">
            <a:spAutoFit/>
          </a:bodyPr>
          <a:lstStyle/>
          <a:p>
            <a:pPr algn="r">
              <a:lnSpc>
                <a:spcPct val="90000"/>
              </a:lnSpc>
            </a:pPr>
            <a:r>
              <a:rPr lang="en-US" sz="1600" i="1" dirty="0">
                <a:solidFill>
                  <a:srgbClr val="FF0000"/>
                </a:solidFill>
              </a:rPr>
              <a:t>Fostering multi-scale</a:t>
            </a:r>
            <a:br>
              <a:rPr lang="en-US" sz="1600" i="1" dirty="0">
                <a:solidFill>
                  <a:srgbClr val="FF0000"/>
                </a:solidFill>
              </a:rPr>
            </a:br>
            <a:r>
              <a:rPr lang="en-US" sz="1600" i="1" dirty="0">
                <a:solidFill>
                  <a:srgbClr val="FF0000"/>
                </a:solidFill>
              </a:rPr>
              <a:t>spillover by design</a:t>
            </a:r>
          </a:p>
        </p:txBody>
      </p:sp>
    </p:spTree>
    <p:extLst>
      <p:ext uri="{BB962C8B-B14F-4D97-AF65-F5344CB8AC3E}">
        <p14:creationId xmlns:p14="http://schemas.microsoft.com/office/powerpoint/2010/main" val="5259274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2908" t="28946" r="37513" b="19293"/>
          <a:stretch/>
        </p:blipFill>
        <p:spPr bwMode="auto">
          <a:xfrm>
            <a:off x="6321461" y="248176"/>
            <a:ext cx="2725373" cy="19914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371286" y="253143"/>
            <a:ext cx="7886700" cy="1325563"/>
          </a:xfrm>
        </p:spPr>
        <p:txBody>
          <a:bodyPr/>
          <a:lstStyle/>
          <a:p>
            <a:r>
              <a:rPr lang="en-US" sz="2500" dirty="0"/>
              <a:t>Monitoring &amp; Evaluation Support</a:t>
            </a:r>
            <a:br>
              <a:rPr lang="en-US" sz="2500" dirty="0"/>
            </a:br>
            <a:r>
              <a:rPr lang="en-US" sz="4800" dirty="0"/>
              <a:t>Africa RISING</a:t>
            </a:r>
          </a:p>
        </p:txBody>
      </p:sp>
      <p:sp>
        <p:nvSpPr>
          <p:cNvPr id="3" name="Content Placeholder 2"/>
          <p:cNvSpPr>
            <a:spLocks noGrp="1"/>
          </p:cNvSpPr>
          <p:nvPr>
            <p:ph idx="1"/>
          </p:nvPr>
        </p:nvSpPr>
        <p:spPr>
          <a:xfrm>
            <a:off x="372533" y="1465352"/>
            <a:ext cx="5183079" cy="5157570"/>
          </a:xfrm>
        </p:spPr>
        <p:txBody>
          <a:bodyPr>
            <a:normAutofit/>
          </a:bodyPr>
          <a:lstStyle/>
          <a:p>
            <a:pPr marL="0" indent="0">
              <a:buNone/>
            </a:pPr>
            <a:r>
              <a:rPr lang="en-US" sz="2400" b="1" dirty="0" smtClean="0"/>
              <a:t>HIGHLIGHTS</a:t>
            </a:r>
            <a:endParaRPr lang="en-US" sz="2400" b="1" dirty="0"/>
          </a:p>
          <a:p>
            <a:pPr>
              <a:buFont typeface="Wingdings" panose="05000000000000000000" pitchFamily="2" charset="2"/>
              <a:buChar char="§"/>
            </a:pPr>
            <a:r>
              <a:rPr lang="en-US" sz="2000" b="1" dirty="0"/>
              <a:t>Site Stratification and Selection/Re-Selection</a:t>
            </a:r>
            <a:r>
              <a:rPr lang="en-US" sz="2000" dirty="0"/>
              <a:t>: Evidence-based, participatory approach to select intervention sites </a:t>
            </a:r>
          </a:p>
          <a:p>
            <a:pPr>
              <a:buFont typeface="Wingdings" panose="05000000000000000000" pitchFamily="2" charset="2"/>
              <a:buChar char="§"/>
            </a:pPr>
            <a:r>
              <a:rPr lang="en-US" sz="2000" b="1" dirty="0"/>
              <a:t>Baseline Surveys</a:t>
            </a:r>
            <a:r>
              <a:rPr lang="en-US" sz="2000" dirty="0"/>
              <a:t>: Design and development of survey toolkit using remote cloud-storing, tablets and intensive training</a:t>
            </a:r>
          </a:p>
          <a:p>
            <a:pPr>
              <a:buFont typeface="Wingdings" panose="05000000000000000000" pitchFamily="2" charset="2"/>
              <a:buChar char="§"/>
            </a:pPr>
            <a:r>
              <a:rPr lang="en-US" sz="2000" b="1" dirty="0"/>
              <a:t>Project </a:t>
            </a:r>
            <a:r>
              <a:rPr lang="en-US" sz="2000" b="1" dirty="0" smtClean="0"/>
              <a:t>Mapping and Monitoring Tool</a:t>
            </a:r>
            <a:r>
              <a:rPr lang="en-US" sz="2000" dirty="0" smtClean="0"/>
              <a:t>: </a:t>
            </a:r>
            <a:r>
              <a:rPr lang="en-US" sz="2000" dirty="0"/>
              <a:t>Web-based tool to provide spatially-disaggregated M&amp;E analysis and support decisions and adjustments over project lifecycle, as well as data repository</a:t>
            </a:r>
          </a:p>
        </p:txBody>
      </p:sp>
      <p:pic>
        <p:nvPicPr>
          <p:cNvPr id="60" name="Picture 2"/>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598" t="7933" r="8358" b="18182"/>
          <a:stretch/>
        </p:blipFill>
        <p:spPr bwMode="auto">
          <a:xfrm>
            <a:off x="8639746" y="403305"/>
            <a:ext cx="1895732" cy="213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334"/>
          <a:stretch/>
        </p:blipFill>
        <p:spPr bwMode="auto">
          <a:xfrm>
            <a:off x="8711707" y="1553547"/>
            <a:ext cx="1092558" cy="77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3" name="Content Placeholder 3" descr="scto_diagram.jpg"/>
          <p:cNvPicPr>
            <a:picLocks noChangeAspect="1"/>
          </p:cNvPicPr>
          <p:nvPr/>
        </p:nvPicPr>
        <p:blipFill>
          <a:blip r:embed="rId5"/>
          <a:stretch>
            <a:fillRect/>
          </a:stretch>
        </p:blipFill>
        <p:spPr>
          <a:xfrm>
            <a:off x="6016488" y="2390402"/>
            <a:ext cx="2878070" cy="1939002"/>
          </a:xfrm>
          <a:prstGeom prst="rect">
            <a:avLst/>
          </a:prstGeom>
        </p:spPr>
      </p:pic>
      <p:pic>
        <p:nvPicPr>
          <p:cNvPr id="64" name="Content Placeholder 3" descr="trainees.png"/>
          <p:cNvPicPr>
            <a:picLocks noChangeAspect="1"/>
          </p:cNvPicPr>
          <p:nvPr/>
        </p:nvPicPr>
        <p:blipFill>
          <a:blip r:embed="rId6" cstate="print"/>
          <a:stretch>
            <a:fillRect/>
          </a:stretch>
        </p:blipFill>
        <p:spPr>
          <a:xfrm>
            <a:off x="9103473" y="2580202"/>
            <a:ext cx="1057796" cy="702169"/>
          </a:xfrm>
          <a:prstGeom prst="rect">
            <a:avLst/>
          </a:prstGeom>
          <a:ln>
            <a:noFill/>
          </a:ln>
          <a:effectLst>
            <a:outerShdw blurRad="190500" algn="tl" rotWithShape="0">
              <a:srgbClr val="000000">
                <a:alpha val="70000"/>
              </a:srgbClr>
            </a:outerShdw>
          </a:effectLst>
        </p:spPr>
      </p:pic>
      <p:pic>
        <p:nvPicPr>
          <p:cNvPr id="65" name="Picture 64" descr="carlo_schema.jpg"/>
          <p:cNvPicPr>
            <a:picLocks noChangeAspect="1"/>
          </p:cNvPicPr>
          <p:nvPr/>
        </p:nvPicPr>
        <p:blipFill rotWithShape="1">
          <a:blip r:embed="rId7" cstate="print"/>
          <a:srcRect t="24919"/>
          <a:stretch/>
        </p:blipFill>
        <p:spPr>
          <a:xfrm>
            <a:off x="9103473" y="3359903"/>
            <a:ext cx="1057796" cy="795702"/>
          </a:xfrm>
          <a:prstGeom prst="rect">
            <a:avLst/>
          </a:prstGeom>
          <a:ln>
            <a:noFill/>
          </a:ln>
          <a:effectLst>
            <a:outerShdw blurRad="190500" algn="tl" rotWithShape="0">
              <a:srgbClr val="000000">
                <a:alpha val="70000"/>
              </a:srgbClr>
            </a:outerShdw>
          </a:effectLst>
        </p:spPr>
      </p:pic>
      <p:pic>
        <p:nvPicPr>
          <p:cNvPr id="4" name="Picture 3"/>
          <p:cNvPicPr>
            <a:picLocks noChangeAspect="1"/>
          </p:cNvPicPr>
          <p:nvPr/>
        </p:nvPicPr>
        <p:blipFill rotWithShape="1">
          <a:blip r:embed="rId8"/>
          <a:srcRect b="61383"/>
          <a:stretch/>
        </p:blipFill>
        <p:spPr>
          <a:xfrm>
            <a:off x="5706889" y="4307190"/>
            <a:ext cx="2265399" cy="1145652"/>
          </a:xfrm>
          <a:prstGeom prst="rect">
            <a:avLst/>
          </a:prstGeom>
        </p:spPr>
      </p:pic>
      <p:pic>
        <p:nvPicPr>
          <p:cNvPr id="6" name="Picture 5"/>
          <p:cNvPicPr>
            <a:picLocks noChangeAspect="1"/>
          </p:cNvPicPr>
          <p:nvPr/>
        </p:nvPicPr>
        <p:blipFill rotWithShape="1">
          <a:blip r:embed="rId9"/>
          <a:srcRect b="47576"/>
          <a:stretch/>
        </p:blipFill>
        <p:spPr>
          <a:xfrm>
            <a:off x="5706888" y="5500564"/>
            <a:ext cx="2253010" cy="1122358"/>
          </a:xfrm>
          <a:prstGeom prst="rect">
            <a:avLst/>
          </a:prstGeom>
        </p:spPr>
      </p:pic>
      <p:pic>
        <p:nvPicPr>
          <p:cNvPr id="66" name="Picture 65"/>
          <p:cNvPicPr>
            <a:picLocks noChangeAspect="1"/>
          </p:cNvPicPr>
          <p:nvPr/>
        </p:nvPicPr>
        <p:blipFill rotWithShape="1">
          <a:blip r:embed="rId8"/>
          <a:srcRect l="9209" t="39131" r="8754"/>
          <a:stretch/>
        </p:blipFill>
        <p:spPr>
          <a:xfrm>
            <a:off x="8066337" y="4316194"/>
            <a:ext cx="2383299" cy="231573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67" name="TextBox 66"/>
          <p:cNvSpPr txBox="1"/>
          <p:nvPr/>
        </p:nvSpPr>
        <p:spPr>
          <a:xfrm>
            <a:off x="6098958" y="2093569"/>
            <a:ext cx="1269322" cy="313932"/>
          </a:xfrm>
          <a:prstGeom prst="rect">
            <a:avLst/>
          </a:prstGeom>
          <a:solidFill>
            <a:schemeClr val="bg1">
              <a:lumMod val="95000"/>
              <a:alpha val="90000"/>
            </a:schemeClr>
          </a:solidFill>
        </p:spPr>
        <p:txBody>
          <a:bodyPr wrap="none" rtlCol="0">
            <a:spAutoFit/>
          </a:bodyPr>
          <a:lstStyle/>
          <a:p>
            <a:pPr algn="r">
              <a:lnSpc>
                <a:spcPct val="90000"/>
              </a:lnSpc>
            </a:pPr>
            <a:r>
              <a:rPr lang="en-US" sz="1600" i="1" dirty="0">
                <a:solidFill>
                  <a:srgbClr val="FF0000"/>
                </a:solidFill>
              </a:rPr>
              <a:t>Site </a:t>
            </a:r>
            <a:r>
              <a:rPr lang="en-US" sz="1600" i="1" dirty="0" smtClean="0">
                <a:solidFill>
                  <a:srgbClr val="FF0000"/>
                </a:solidFill>
              </a:rPr>
              <a:t>selection</a:t>
            </a:r>
            <a:endParaRPr lang="en-US" sz="1600" i="1" dirty="0">
              <a:solidFill>
                <a:srgbClr val="FF0000"/>
              </a:solidFill>
            </a:endParaRPr>
          </a:p>
        </p:txBody>
      </p:sp>
      <p:sp>
        <p:nvSpPr>
          <p:cNvPr id="68" name="TextBox 67"/>
          <p:cNvSpPr txBox="1"/>
          <p:nvPr/>
        </p:nvSpPr>
        <p:spPr>
          <a:xfrm>
            <a:off x="5737545" y="3747263"/>
            <a:ext cx="3261470" cy="313932"/>
          </a:xfrm>
          <a:prstGeom prst="rect">
            <a:avLst/>
          </a:prstGeom>
          <a:solidFill>
            <a:schemeClr val="bg1">
              <a:lumMod val="95000"/>
              <a:alpha val="90000"/>
            </a:schemeClr>
          </a:solidFill>
        </p:spPr>
        <p:txBody>
          <a:bodyPr wrap="none" rtlCol="0">
            <a:spAutoFit/>
          </a:bodyPr>
          <a:lstStyle/>
          <a:p>
            <a:pPr algn="r">
              <a:lnSpc>
                <a:spcPct val="90000"/>
              </a:lnSpc>
            </a:pPr>
            <a:r>
              <a:rPr lang="en-US" sz="1600" i="1" dirty="0">
                <a:solidFill>
                  <a:srgbClr val="FF0000"/>
                </a:solidFill>
              </a:rPr>
              <a:t>Survey design and training in Malawi</a:t>
            </a:r>
          </a:p>
        </p:txBody>
      </p:sp>
      <p:sp>
        <p:nvSpPr>
          <p:cNvPr id="69" name="TextBox 68"/>
          <p:cNvSpPr txBox="1"/>
          <p:nvPr/>
        </p:nvSpPr>
        <p:spPr>
          <a:xfrm>
            <a:off x="5534831" y="6238516"/>
            <a:ext cx="4859087" cy="313932"/>
          </a:xfrm>
          <a:prstGeom prst="rect">
            <a:avLst/>
          </a:prstGeom>
          <a:solidFill>
            <a:schemeClr val="bg1">
              <a:lumMod val="95000"/>
              <a:alpha val="90000"/>
            </a:schemeClr>
          </a:solidFill>
        </p:spPr>
        <p:txBody>
          <a:bodyPr wrap="none" rtlCol="0">
            <a:spAutoFit/>
          </a:bodyPr>
          <a:lstStyle/>
          <a:p>
            <a:pPr algn="r">
              <a:lnSpc>
                <a:spcPct val="90000"/>
              </a:lnSpc>
            </a:pPr>
            <a:r>
              <a:rPr lang="en-US" sz="1600" i="1" dirty="0">
                <a:solidFill>
                  <a:srgbClr val="FF0000"/>
                </a:solidFill>
              </a:rPr>
              <a:t>Monitoring of activities and indicators of sites in Ethiopia</a:t>
            </a:r>
          </a:p>
        </p:txBody>
      </p:sp>
    </p:spTree>
    <p:extLst>
      <p:ext uri="{BB962C8B-B14F-4D97-AF65-F5344CB8AC3E}">
        <p14:creationId xmlns:p14="http://schemas.microsoft.com/office/powerpoint/2010/main" val="11313291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009900" y="1112704"/>
            <a:ext cx="5829300" cy="4572000"/>
          </a:xfrm>
        </p:spPr>
        <p:txBody>
          <a:bodyPr/>
          <a:lstStyle/>
          <a:p>
            <a:pPr marL="114300" indent="0">
              <a:buNone/>
            </a:pPr>
            <a:r>
              <a:rPr lang="en-US" sz="2400" dirty="0"/>
              <a:t> </a:t>
            </a:r>
          </a:p>
          <a:p>
            <a:pPr marL="411480" lvl="1" indent="0">
              <a:buNone/>
            </a:pPr>
            <a:r>
              <a:rPr lang="en-US" sz="2400" dirty="0"/>
              <a:t> </a:t>
            </a:r>
          </a:p>
        </p:txBody>
      </p:sp>
      <p:sp>
        <p:nvSpPr>
          <p:cNvPr id="4" name="Text Placeholder 2"/>
          <p:cNvSpPr>
            <a:spLocks noGrp="1"/>
          </p:cNvSpPr>
          <p:nvPr>
            <p:ph type="body" sz="quarter" idx="11"/>
          </p:nvPr>
        </p:nvSpPr>
        <p:spPr>
          <a:xfrm>
            <a:off x="2809875" y="381000"/>
            <a:ext cx="6515100" cy="457200"/>
          </a:xfrm>
        </p:spPr>
        <p:txBody>
          <a:bodyPr>
            <a:normAutofit fontScale="77500" lnSpcReduction="20000"/>
          </a:bodyPr>
          <a:lstStyle/>
          <a:p>
            <a:pPr algn="ctr"/>
            <a:r>
              <a:rPr lang="en-US" sz="3600" b="1" dirty="0"/>
              <a:t>IE Design</a:t>
            </a:r>
          </a:p>
        </p:txBody>
      </p:sp>
      <p:sp>
        <p:nvSpPr>
          <p:cNvPr id="9" name="Rectangle 8"/>
          <p:cNvSpPr/>
          <p:nvPr/>
        </p:nvSpPr>
        <p:spPr>
          <a:xfrm>
            <a:off x="3009900" y="2905699"/>
            <a:ext cx="2114550" cy="1981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153150" y="2905699"/>
            <a:ext cx="2171700" cy="1981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49285" y="2372299"/>
            <a:ext cx="51435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381750" y="2371422"/>
            <a:ext cx="51435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831550" y="1905000"/>
            <a:ext cx="514350" cy="533400"/>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284053" y="1905000"/>
            <a:ext cx="514350" cy="533400"/>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571885" y="2891247"/>
            <a:ext cx="514350" cy="533400"/>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975023" y="3047986"/>
            <a:ext cx="514350" cy="533400"/>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388221" y="4361179"/>
            <a:ext cx="1678954" cy="6656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rebuchet MS" panose="020B0603020202020204" pitchFamily="34" charset="0"/>
              </a:rPr>
              <a:t>Beneficiary HHs</a:t>
            </a:r>
            <a:r>
              <a:rPr lang="en-US" dirty="0">
                <a:latin typeface="Trebuchet MS" panose="020B0603020202020204" pitchFamily="34" charset="0"/>
              </a:rPr>
              <a:t> </a:t>
            </a:r>
          </a:p>
        </p:txBody>
      </p:sp>
      <p:cxnSp>
        <p:nvCxnSpPr>
          <p:cNvPr id="20" name="Straight Arrow Connector 19"/>
          <p:cNvCxnSpPr/>
          <p:nvPr/>
        </p:nvCxnSpPr>
        <p:spPr>
          <a:xfrm flipH="1">
            <a:off x="3540630" y="3454159"/>
            <a:ext cx="463857" cy="90702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p:nvPr/>
        </p:nvCxnSpPr>
        <p:spPr>
          <a:xfrm>
            <a:off x="4004487" y="3441982"/>
            <a:ext cx="491315" cy="91919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Rectangle 23"/>
          <p:cNvSpPr/>
          <p:nvPr/>
        </p:nvSpPr>
        <p:spPr>
          <a:xfrm>
            <a:off x="4086171" y="4355836"/>
            <a:ext cx="1813662" cy="6656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rebuchet MS" panose="020B0603020202020204" pitchFamily="34" charset="0"/>
              </a:rPr>
              <a:t>Non-beneficiary  HHs</a:t>
            </a:r>
            <a:r>
              <a:rPr lang="en-US" dirty="0">
                <a:latin typeface="Trebuchet MS" panose="020B0603020202020204" pitchFamily="34" charset="0"/>
              </a:rPr>
              <a:t> </a:t>
            </a:r>
          </a:p>
        </p:txBody>
      </p:sp>
      <p:cxnSp>
        <p:nvCxnSpPr>
          <p:cNvPr id="31" name="Straight Arrow Connector 30"/>
          <p:cNvCxnSpPr/>
          <p:nvPr/>
        </p:nvCxnSpPr>
        <p:spPr>
          <a:xfrm>
            <a:off x="7629368" y="3580048"/>
            <a:ext cx="0" cy="5376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4" name="Rectangle 33"/>
          <p:cNvSpPr/>
          <p:nvPr/>
        </p:nvSpPr>
        <p:spPr>
          <a:xfrm>
            <a:off x="6769366" y="4355836"/>
            <a:ext cx="1720009" cy="6656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rebuchet MS" panose="020B0603020202020204" pitchFamily="34" charset="0"/>
              </a:rPr>
              <a:t>Control HHs</a:t>
            </a:r>
            <a:r>
              <a:rPr lang="en-US" dirty="0">
                <a:latin typeface="Trebuchet MS" panose="020B0603020202020204" pitchFamily="34" charset="0"/>
              </a:rPr>
              <a:t> </a:t>
            </a:r>
          </a:p>
        </p:txBody>
      </p:sp>
      <p:sp>
        <p:nvSpPr>
          <p:cNvPr id="35" name="Rectangle 34"/>
          <p:cNvSpPr/>
          <p:nvPr/>
        </p:nvSpPr>
        <p:spPr>
          <a:xfrm>
            <a:off x="3467101" y="1098952"/>
            <a:ext cx="1314451" cy="6656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Trebuchet MS" panose="020B0603020202020204" pitchFamily="34" charset="0"/>
              </a:rPr>
              <a:t>Action Sites </a:t>
            </a:r>
            <a:r>
              <a:rPr lang="en-US" sz="2000" b="1" dirty="0">
                <a:latin typeface="Trebuchet MS" panose="020B0603020202020204" pitchFamily="34" charset="0"/>
              </a:rPr>
              <a:t> </a:t>
            </a:r>
          </a:p>
        </p:txBody>
      </p:sp>
      <p:sp>
        <p:nvSpPr>
          <p:cNvPr id="38" name="Rectangle 37"/>
          <p:cNvSpPr/>
          <p:nvPr/>
        </p:nvSpPr>
        <p:spPr>
          <a:xfrm>
            <a:off x="6896102" y="1070020"/>
            <a:ext cx="1496153" cy="6656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Trebuchet MS" panose="020B0603020202020204" pitchFamily="34" charset="0"/>
              </a:rPr>
              <a:t>Control Sites </a:t>
            </a:r>
            <a:r>
              <a:rPr lang="en-US" sz="2000" b="1" dirty="0">
                <a:latin typeface="Trebuchet MS" panose="020B0603020202020204" pitchFamily="34" charset="0"/>
              </a:rPr>
              <a:t> </a:t>
            </a:r>
          </a:p>
        </p:txBody>
      </p:sp>
      <p:cxnSp>
        <p:nvCxnSpPr>
          <p:cNvPr id="42" name="Straight Connector 41"/>
          <p:cNvCxnSpPr/>
          <p:nvPr/>
        </p:nvCxnSpPr>
        <p:spPr>
          <a:xfrm>
            <a:off x="6064358" y="1079736"/>
            <a:ext cx="15587" cy="4373696"/>
          </a:xfrm>
          <a:prstGeom prst="line">
            <a:avLst/>
          </a:prstGeom>
          <a:ln w="76200"/>
        </p:spPr>
        <p:style>
          <a:lnRef idx="3">
            <a:schemeClr val="accent3"/>
          </a:lnRef>
          <a:fillRef idx="0">
            <a:schemeClr val="accent3"/>
          </a:fillRef>
          <a:effectRef idx="2">
            <a:schemeClr val="accent3"/>
          </a:effectRef>
          <a:fontRef idx="minor">
            <a:schemeClr val="tx1"/>
          </a:fontRef>
        </p:style>
      </p:cxnSp>
      <p:sp>
        <p:nvSpPr>
          <p:cNvPr id="57" name="Curved Up Arrow 56"/>
          <p:cNvSpPr/>
          <p:nvPr/>
        </p:nvSpPr>
        <p:spPr>
          <a:xfrm>
            <a:off x="3256661" y="5021438"/>
            <a:ext cx="4134739" cy="52650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Curved Up Arrow 57"/>
          <p:cNvSpPr/>
          <p:nvPr/>
        </p:nvSpPr>
        <p:spPr>
          <a:xfrm>
            <a:off x="3150220" y="5021439"/>
            <a:ext cx="4926981" cy="78337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Flowchart: Process 58"/>
          <p:cNvSpPr/>
          <p:nvPr/>
        </p:nvSpPr>
        <p:spPr>
          <a:xfrm>
            <a:off x="4809679" y="5064134"/>
            <a:ext cx="1254679" cy="441117"/>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rebuchet MS" panose="020B0603020202020204" pitchFamily="34" charset="0"/>
              </a:rPr>
              <a:t>Spillover effects</a:t>
            </a:r>
          </a:p>
        </p:txBody>
      </p:sp>
      <p:sp>
        <p:nvSpPr>
          <p:cNvPr id="26" name="Flowchart: Process 25"/>
          <p:cNvSpPr/>
          <p:nvPr/>
        </p:nvSpPr>
        <p:spPr>
          <a:xfrm>
            <a:off x="5493489" y="6025080"/>
            <a:ext cx="1157325" cy="441117"/>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rebuchet MS" panose="020B0603020202020204" pitchFamily="34" charset="0"/>
              </a:rPr>
              <a:t>Program impact</a:t>
            </a:r>
          </a:p>
        </p:txBody>
      </p:sp>
      <p:sp>
        <p:nvSpPr>
          <p:cNvPr id="25" name="TextBox 24">
            <a:hlinkClick r:id="" action="ppaction://noaction"/>
          </p:cNvPr>
          <p:cNvSpPr txBox="1"/>
          <p:nvPr/>
        </p:nvSpPr>
        <p:spPr>
          <a:xfrm>
            <a:off x="9954866" y="6281530"/>
            <a:ext cx="721672" cy="369332"/>
          </a:xfrm>
          <a:prstGeom prst="rect">
            <a:avLst/>
          </a:prstGeom>
          <a:noFill/>
        </p:spPr>
        <p:txBody>
          <a:bodyPr wrap="none" rtlCol="0">
            <a:spAutoFit/>
          </a:bodyPr>
          <a:lstStyle/>
          <a:p>
            <a:r>
              <a:rPr lang="en-US" dirty="0">
                <a:latin typeface="Trebuchet MS" panose="020B0603020202020204" pitchFamily="34" charset="0"/>
                <a:hlinkClick r:id="rId3" action="ppaction://hlinksldjump"/>
              </a:rPr>
              <a:t>BACK</a:t>
            </a:r>
            <a:endParaRPr lang="en-US" dirty="0">
              <a:latin typeface="Trebuchet MS" panose="020B0603020202020204" pitchFamily="34" charset="0"/>
            </a:endParaRPr>
          </a:p>
        </p:txBody>
      </p:sp>
    </p:spTree>
    <p:extLst>
      <p:ext uri="{BB962C8B-B14F-4D97-AF65-F5344CB8AC3E}">
        <p14:creationId xmlns:p14="http://schemas.microsoft.com/office/powerpoint/2010/main" val="41094539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1"/>
          <p:cNvGrpSpPr>
            <a:grpSpLocks/>
          </p:cNvGrpSpPr>
          <p:nvPr/>
        </p:nvGrpSpPr>
        <p:grpSpPr bwMode="auto">
          <a:xfrm>
            <a:off x="650788" y="4191165"/>
            <a:ext cx="7924802" cy="2173288"/>
            <a:chOff x="-63" y="2860"/>
            <a:chExt cx="4992" cy="1369"/>
          </a:xfrm>
        </p:grpSpPr>
        <p:sp>
          <p:nvSpPr>
            <p:cNvPr id="8" name="Text Box 32"/>
            <p:cNvSpPr txBox="1">
              <a:spLocks noChangeArrowheads="1"/>
            </p:cNvSpPr>
            <p:nvPr/>
          </p:nvSpPr>
          <p:spPr bwMode="auto">
            <a:xfrm>
              <a:off x="-63" y="3316"/>
              <a:ext cx="1485" cy="756"/>
            </a:xfrm>
            <a:prstGeom prst="rect">
              <a:avLst/>
            </a:prstGeom>
            <a:noFill/>
            <a:ln w="9525" algn="ctr">
              <a:noFill/>
              <a:miter lim="800000"/>
              <a:headEnd/>
              <a:tailEnd/>
            </a:ln>
            <a:effectLst/>
          </p:spPr>
          <p:txBody>
            <a:bodyPr wrap="none">
              <a:spAutoFit/>
            </a:bodyPr>
            <a:lstStyle/>
            <a:p>
              <a:pPr algn="l"/>
              <a:r>
                <a:rPr lang="en-US" sz="1600" b="1" dirty="0">
                  <a:latin typeface="Verdana" pitchFamily="34" charset="0"/>
                </a:rPr>
                <a:t>Production System</a:t>
              </a:r>
            </a:p>
            <a:p>
              <a:pPr algn="l"/>
              <a:r>
                <a:rPr lang="en-US" sz="1600" b="1" dirty="0" smtClean="0">
                  <a:latin typeface="Verdana" pitchFamily="34" charset="0"/>
                </a:rPr>
                <a:t>&amp; Market Access </a:t>
              </a:r>
            </a:p>
            <a:p>
              <a:pPr algn="l"/>
              <a:r>
                <a:rPr lang="en-US" sz="1600" b="1" dirty="0" smtClean="0">
                  <a:latin typeface="Verdana" pitchFamily="34" charset="0"/>
                </a:rPr>
                <a:t>Analysis</a:t>
              </a:r>
              <a:endParaRPr lang="en-US" sz="1600" b="1" dirty="0">
                <a:latin typeface="Verdana" pitchFamily="34" charset="0"/>
              </a:endParaRPr>
            </a:p>
            <a:p>
              <a:pPr algn="l"/>
              <a:r>
                <a:rPr lang="en-US" sz="1200" b="1" dirty="0" smtClean="0">
                  <a:solidFill>
                    <a:srgbClr val="FF0000"/>
                  </a:solidFill>
                  <a:latin typeface="Verdana" pitchFamily="34" charset="0"/>
                </a:rPr>
                <a:t>MESO SCALE</a:t>
              </a:r>
              <a:endParaRPr lang="en-US" sz="1200" b="1" dirty="0">
                <a:solidFill>
                  <a:srgbClr val="FF0000"/>
                </a:solidFill>
                <a:latin typeface="Verdana" pitchFamily="34" charset="0"/>
              </a:endParaRPr>
            </a:p>
            <a:p>
              <a:pPr algn="l"/>
              <a:r>
                <a:rPr lang="en-US" sz="1200" dirty="0">
                  <a:latin typeface="Verdana" pitchFamily="34" charset="0"/>
                </a:rPr>
                <a:t>Pixels as Units of Analysis</a:t>
              </a:r>
            </a:p>
          </p:txBody>
        </p:sp>
        <p:grpSp>
          <p:nvGrpSpPr>
            <p:cNvPr id="9" name="Group 33"/>
            <p:cNvGrpSpPr>
              <a:grpSpLocks/>
            </p:cNvGrpSpPr>
            <p:nvPr/>
          </p:nvGrpSpPr>
          <p:grpSpPr bwMode="auto">
            <a:xfrm>
              <a:off x="1980" y="2860"/>
              <a:ext cx="2949" cy="1369"/>
              <a:chOff x="2418" y="2604"/>
              <a:chExt cx="2949" cy="1369"/>
            </a:xfrm>
          </p:grpSpPr>
          <p:sp>
            <p:nvSpPr>
              <p:cNvPr id="10" name="Line 34"/>
              <p:cNvSpPr>
                <a:spLocks noChangeShapeType="1"/>
              </p:cNvSpPr>
              <p:nvPr/>
            </p:nvSpPr>
            <p:spPr bwMode="auto">
              <a:xfrm>
                <a:off x="3147" y="2983"/>
                <a:ext cx="1059" cy="990"/>
              </a:xfrm>
              <a:prstGeom prst="line">
                <a:avLst/>
              </a:prstGeom>
              <a:noFill/>
              <a:ln w="9525">
                <a:solidFill>
                  <a:schemeClr val="bg2"/>
                </a:solidFill>
                <a:prstDash val="dash"/>
                <a:round/>
                <a:headEnd/>
                <a:tailEnd/>
              </a:ln>
              <a:effectLst/>
            </p:spPr>
            <p:txBody>
              <a:bodyPr wrap="none" anchor="ctr"/>
              <a:lstStyle/>
              <a:p>
                <a:endParaRPr lang="en-US"/>
              </a:p>
            </p:txBody>
          </p:sp>
          <p:sp>
            <p:nvSpPr>
              <p:cNvPr id="11" name="Line 35"/>
              <p:cNvSpPr>
                <a:spLocks noChangeShapeType="1"/>
              </p:cNvSpPr>
              <p:nvPr/>
            </p:nvSpPr>
            <p:spPr bwMode="auto">
              <a:xfrm>
                <a:off x="2497" y="2983"/>
                <a:ext cx="1006" cy="970"/>
              </a:xfrm>
              <a:prstGeom prst="line">
                <a:avLst/>
              </a:prstGeom>
              <a:noFill/>
              <a:ln w="9525">
                <a:solidFill>
                  <a:schemeClr val="bg2"/>
                </a:solidFill>
                <a:prstDash val="dash"/>
                <a:round/>
                <a:headEnd/>
                <a:tailEnd/>
              </a:ln>
              <a:effectLst/>
            </p:spPr>
            <p:txBody>
              <a:bodyPr wrap="none" anchor="ctr"/>
              <a:lstStyle/>
              <a:p>
                <a:endParaRPr lang="en-US"/>
              </a:p>
            </p:txBody>
          </p:sp>
          <p:sp>
            <p:nvSpPr>
              <p:cNvPr id="12" name="Line 36"/>
              <p:cNvSpPr>
                <a:spLocks noChangeShapeType="1"/>
              </p:cNvSpPr>
              <p:nvPr/>
            </p:nvSpPr>
            <p:spPr bwMode="auto">
              <a:xfrm flipV="1">
                <a:off x="2418" y="3112"/>
                <a:ext cx="2182" cy="3"/>
              </a:xfrm>
              <a:prstGeom prst="line">
                <a:avLst/>
              </a:prstGeom>
              <a:noFill/>
              <a:ln w="9525">
                <a:solidFill>
                  <a:schemeClr val="bg2"/>
                </a:solidFill>
                <a:prstDash val="dash"/>
                <a:round/>
                <a:headEnd/>
                <a:tailEnd/>
              </a:ln>
              <a:effectLst/>
            </p:spPr>
            <p:txBody>
              <a:bodyPr wrap="none" anchor="ctr"/>
              <a:lstStyle/>
              <a:p>
                <a:endParaRPr lang="en-US"/>
              </a:p>
            </p:txBody>
          </p:sp>
          <p:sp>
            <p:nvSpPr>
              <p:cNvPr id="13" name="Line 37"/>
              <p:cNvSpPr>
                <a:spLocks noChangeShapeType="1"/>
              </p:cNvSpPr>
              <p:nvPr/>
            </p:nvSpPr>
            <p:spPr bwMode="auto">
              <a:xfrm flipV="1">
                <a:off x="2571" y="3273"/>
                <a:ext cx="2182" cy="3"/>
              </a:xfrm>
              <a:prstGeom prst="line">
                <a:avLst/>
              </a:prstGeom>
              <a:noFill/>
              <a:ln w="9525">
                <a:solidFill>
                  <a:schemeClr val="bg2"/>
                </a:solidFill>
                <a:prstDash val="dash"/>
                <a:round/>
                <a:headEnd/>
                <a:tailEnd/>
              </a:ln>
              <a:effectLst/>
            </p:spPr>
            <p:txBody>
              <a:bodyPr wrap="none" anchor="ctr"/>
              <a:lstStyle/>
              <a:p>
                <a:endParaRPr lang="en-US"/>
              </a:p>
            </p:txBody>
          </p:sp>
          <p:sp>
            <p:nvSpPr>
              <p:cNvPr id="14" name="Line 38"/>
              <p:cNvSpPr>
                <a:spLocks noChangeShapeType="1"/>
              </p:cNvSpPr>
              <p:nvPr/>
            </p:nvSpPr>
            <p:spPr bwMode="auto">
              <a:xfrm>
                <a:off x="3141" y="2604"/>
                <a:ext cx="0" cy="1200"/>
              </a:xfrm>
              <a:prstGeom prst="line">
                <a:avLst/>
              </a:prstGeom>
              <a:noFill/>
              <a:ln w="9525">
                <a:solidFill>
                  <a:srgbClr val="FF9900"/>
                </a:solidFill>
                <a:round/>
                <a:headEnd/>
                <a:tailEnd/>
              </a:ln>
              <a:effectLst/>
            </p:spPr>
            <p:txBody>
              <a:bodyPr wrap="none" anchor="ctr"/>
              <a:lstStyle/>
              <a:p>
                <a:endParaRPr lang="en-US"/>
              </a:p>
            </p:txBody>
          </p:sp>
          <p:sp>
            <p:nvSpPr>
              <p:cNvPr id="15" name="Line 39"/>
              <p:cNvSpPr>
                <a:spLocks noChangeShapeType="1"/>
              </p:cNvSpPr>
              <p:nvPr/>
            </p:nvSpPr>
            <p:spPr bwMode="auto">
              <a:xfrm>
                <a:off x="3488" y="2604"/>
                <a:ext cx="0" cy="1200"/>
              </a:xfrm>
              <a:prstGeom prst="line">
                <a:avLst/>
              </a:prstGeom>
              <a:noFill/>
              <a:ln w="9525">
                <a:solidFill>
                  <a:srgbClr val="FF9900"/>
                </a:solidFill>
                <a:round/>
                <a:headEnd/>
                <a:tailEnd/>
              </a:ln>
              <a:effectLst/>
            </p:spPr>
            <p:txBody>
              <a:bodyPr wrap="none" anchor="ctr"/>
              <a:lstStyle/>
              <a:p>
                <a:endParaRPr lang="en-US"/>
              </a:p>
            </p:txBody>
          </p:sp>
          <p:sp>
            <p:nvSpPr>
              <p:cNvPr id="16" name="Line 40"/>
              <p:cNvSpPr>
                <a:spLocks noChangeShapeType="1"/>
              </p:cNvSpPr>
              <p:nvPr/>
            </p:nvSpPr>
            <p:spPr bwMode="auto">
              <a:xfrm>
                <a:off x="3640" y="2700"/>
                <a:ext cx="0" cy="1200"/>
              </a:xfrm>
              <a:prstGeom prst="line">
                <a:avLst/>
              </a:prstGeom>
              <a:noFill/>
              <a:ln w="9525">
                <a:solidFill>
                  <a:srgbClr val="FF9900"/>
                </a:solidFill>
                <a:round/>
                <a:headEnd/>
                <a:tailEnd/>
              </a:ln>
              <a:effectLst/>
            </p:spPr>
            <p:txBody>
              <a:bodyPr wrap="none" anchor="ctr"/>
              <a:lstStyle/>
              <a:p>
                <a:endParaRPr lang="en-US"/>
              </a:p>
            </p:txBody>
          </p:sp>
          <p:sp>
            <p:nvSpPr>
              <p:cNvPr id="17" name="AutoShape 41"/>
              <p:cNvSpPr>
                <a:spLocks noChangeArrowheads="1"/>
              </p:cNvSpPr>
              <p:nvPr/>
            </p:nvSpPr>
            <p:spPr bwMode="auto">
              <a:xfrm rot="10800000" flipV="1">
                <a:off x="3140" y="2831"/>
                <a:ext cx="512" cy="236"/>
              </a:xfrm>
              <a:prstGeom prst="cube">
                <a:avLst>
                  <a:gd name="adj" fmla="val 64611"/>
                </a:avLst>
              </a:prstGeom>
              <a:solidFill>
                <a:schemeClr val="bg1"/>
              </a:solidFill>
              <a:ln w="9525">
                <a:solidFill>
                  <a:schemeClr val="tx1"/>
                </a:solidFill>
                <a:miter lim="800000"/>
                <a:headEnd/>
                <a:tailEnd/>
              </a:ln>
              <a:effectLst/>
            </p:spPr>
            <p:txBody>
              <a:bodyPr wrap="none" anchor="ctr"/>
              <a:lstStyle/>
              <a:p>
                <a:endParaRPr lang="en-US"/>
              </a:p>
            </p:txBody>
          </p:sp>
          <p:sp>
            <p:nvSpPr>
              <p:cNvPr id="18" name="AutoShape 42"/>
              <p:cNvSpPr>
                <a:spLocks noChangeArrowheads="1"/>
              </p:cNvSpPr>
              <p:nvPr/>
            </p:nvSpPr>
            <p:spPr bwMode="auto">
              <a:xfrm rot="10800000" flipV="1">
                <a:off x="3139" y="3202"/>
                <a:ext cx="512" cy="236"/>
              </a:xfrm>
              <a:prstGeom prst="cube">
                <a:avLst>
                  <a:gd name="adj" fmla="val 64611"/>
                </a:avLst>
              </a:prstGeom>
              <a:solidFill>
                <a:schemeClr val="bg1"/>
              </a:solidFill>
              <a:ln w="9525">
                <a:solidFill>
                  <a:schemeClr val="tx1"/>
                </a:solidFill>
                <a:miter lim="800000"/>
                <a:headEnd/>
                <a:tailEnd/>
              </a:ln>
              <a:effectLst/>
            </p:spPr>
            <p:txBody>
              <a:bodyPr wrap="none" anchor="ctr"/>
              <a:lstStyle/>
              <a:p>
                <a:endParaRPr lang="en-US"/>
              </a:p>
            </p:txBody>
          </p:sp>
          <p:sp>
            <p:nvSpPr>
              <p:cNvPr id="19" name="AutoShape 43"/>
              <p:cNvSpPr>
                <a:spLocks noChangeArrowheads="1"/>
              </p:cNvSpPr>
              <p:nvPr/>
            </p:nvSpPr>
            <p:spPr bwMode="auto">
              <a:xfrm rot="10800000" flipV="1">
                <a:off x="3130" y="3493"/>
                <a:ext cx="512" cy="236"/>
              </a:xfrm>
              <a:prstGeom prst="cube">
                <a:avLst>
                  <a:gd name="adj" fmla="val 64611"/>
                </a:avLst>
              </a:prstGeom>
              <a:solidFill>
                <a:schemeClr val="bg1"/>
              </a:solidFill>
              <a:ln w="9525">
                <a:solidFill>
                  <a:schemeClr val="tx1"/>
                </a:solidFill>
                <a:miter lim="800000"/>
                <a:headEnd/>
                <a:tailEnd/>
              </a:ln>
              <a:effectLst/>
            </p:spPr>
            <p:txBody>
              <a:bodyPr wrap="none" anchor="ctr"/>
              <a:lstStyle/>
              <a:p>
                <a:endParaRPr lang="en-US"/>
              </a:p>
            </p:txBody>
          </p:sp>
          <p:sp>
            <p:nvSpPr>
              <p:cNvPr id="20" name="Line 44"/>
              <p:cNvSpPr>
                <a:spLocks noChangeShapeType="1"/>
              </p:cNvSpPr>
              <p:nvPr/>
            </p:nvSpPr>
            <p:spPr bwMode="auto">
              <a:xfrm>
                <a:off x="3293" y="2700"/>
                <a:ext cx="0" cy="1200"/>
              </a:xfrm>
              <a:prstGeom prst="line">
                <a:avLst/>
              </a:prstGeom>
              <a:noFill/>
              <a:ln w="9525">
                <a:solidFill>
                  <a:srgbClr val="FF9900"/>
                </a:solidFill>
                <a:round/>
                <a:headEnd/>
                <a:tailEnd/>
              </a:ln>
              <a:effectLst/>
            </p:spPr>
            <p:txBody>
              <a:bodyPr wrap="none" anchor="ctr"/>
              <a:lstStyle/>
              <a:p>
                <a:endParaRPr lang="en-US"/>
              </a:p>
            </p:txBody>
          </p:sp>
          <p:sp>
            <p:nvSpPr>
              <p:cNvPr id="21" name="Text Box 45"/>
              <p:cNvSpPr txBox="1">
                <a:spLocks noChangeArrowheads="1"/>
              </p:cNvSpPr>
              <p:nvPr/>
            </p:nvSpPr>
            <p:spPr bwMode="auto">
              <a:xfrm>
                <a:off x="3847" y="3261"/>
                <a:ext cx="1022" cy="173"/>
              </a:xfrm>
              <a:prstGeom prst="rect">
                <a:avLst/>
              </a:prstGeom>
              <a:noFill/>
              <a:ln w="9525" algn="ctr">
                <a:noFill/>
                <a:miter lim="800000"/>
                <a:headEnd/>
                <a:tailEnd/>
              </a:ln>
              <a:effectLst/>
            </p:spPr>
            <p:txBody>
              <a:bodyPr wrap="none">
                <a:spAutoFit/>
              </a:bodyPr>
              <a:lstStyle/>
              <a:p>
                <a:r>
                  <a:rPr lang="en-US" sz="1200">
                    <a:latin typeface="Verdana" pitchFamily="34" charset="0"/>
                  </a:rPr>
                  <a:t>Production System</a:t>
                </a:r>
              </a:p>
            </p:txBody>
          </p:sp>
          <p:sp>
            <p:nvSpPr>
              <p:cNvPr id="22" name="Text Box 46"/>
              <p:cNvSpPr txBox="1">
                <a:spLocks noChangeArrowheads="1"/>
              </p:cNvSpPr>
              <p:nvPr/>
            </p:nvSpPr>
            <p:spPr bwMode="auto">
              <a:xfrm>
                <a:off x="3847" y="3593"/>
                <a:ext cx="1068" cy="173"/>
              </a:xfrm>
              <a:prstGeom prst="rect">
                <a:avLst/>
              </a:prstGeom>
              <a:noFill/>
              <a:ln w="9525" algn="ctr">
                <a:noFill/>
                <a:miter lim="800000"/>
                <a:headEnd/>
                <a:tailEnd/>
              </a:ln>
              <a:effectLst/>
            </p:spPr>
            <p:txBody>
              <a:bodyPr wrap="none">
                <a:spAutoFit/>
              </a:bodyPr>
              <a:lstStyle/>
              <a:p>
                <a:r>
                  <a:rPr lang="en-US" sz="1200">
                    <a:latin typeface="Verdana" pitchFamily="34" charset="0"/>
                  </a:rPr>
                  <a:t>Ecosystem Services</a:t>
                </a:r>
              </a:p>
            </p:txBody>
          </p:sp>
          <p:sp>
            <p:nvSpPr>
              <p:cNvPr id="23" name="Text Box 47"/>
              <p:cNvSpPr txBox="1">
                <a:spLocks noChangeArrowheads="1"/>
              </p:cNvSpPr>
              <p:nvPr/>
            </p:nvSpPr>
            <p:spPr bwMode="auto">
              <a:xfrm>
                <a:off x="3847" y="2928"/>
                <a:ext cx="1520" cy="173"/>
              </a:xfrm>
              <a:prstGeom prst="rect">
                <a:avLst/>
              </a:prstGeom>
              <a:noFill/>
              <a:ln w="9525" algn="ctr">
                <a:noFill/>
                <a:miter lim="800000"/>
                <a:headEnd/>
                <a:tailEnd/>
              </a:ln>
              <a:effectLst/>
            </p:spPr>
            <p:txBody>
              <a:bodyPr wrap="none">
                <a:spAutoFit/>
              </a:bodyPr>
              <a:lstStyle/>
              <a:p>
                <a:r>
                  <a:rPr lang="en-US" sz="1200">
                    <a:latin typeface="Verdana" pitchFamily="34" charset="0"/>
                  </a:rPr>
                  <a:t>Infrastructure/Market Access</a:t>
                </a:r>
              </a:p>
            </p:txBody>
          </p:sp>
          <p:sp>
            <p:nvSpPr>
              <p:cNvPr id="24" name="Line 48"/>
              <p:cNvSpPr>
                <a:spLocks noChangeShapeType="1"/>
              </p:cNvSpPr>
              <p:nvPr/>
            </p:nvSpPr>
            <p:spPr bwMode="auto">
              <a:xfrm flipV="1">
                <a:off x="2731" y="3441"/>
                <a:ext cx="2182" cy="3"/>
              </a:xfrm>
              <a:prstGeom prst="line">
                <a:avLst/>
              </a:prstGeom>
              <a:noFill/>
              <a:ln w="9525">
                <a:solidFill>
                  <a:schemeClr val="bg2"/>
                </a:solidFill>
                <a:prstDash val="dash"/>
                <a:round/>
                <a:headEnd/>
                <a:tailEnd/>
              </a:ln>
              <a:effectLst/>
            </p:spPr>
            <p:txBody>
              <a:bodyPr wrap="none" anchor="ctr"/>
              <a:lstStyle/>
              <a:p>
                <a:endParaRPr lang="en-US"/>
              </a:p>
            </p:txBody>
          </p:sp>
          <p:sp>
            <p:nvSpPr>
              <p:cNvPr id="25" name="Line 49"/>
              <p:cNvSpPr>
                <a:spLocks noChangeShapeType="1"/>
              </p:cNvSpPr>
              <p:nvPr/>
            </p:nvSpPr>
            <p:spPr bwMode="auto">
              <a:xfrm>
                <a:off x="2820" y="2983"/>
                <a:ext cx="1027" cy="980"/>
              </a:xfrm>
              <a:prstGeom prst="line">
                <a:avLst/>
              </a:prstGeom>
              <a:noFill/>
              <a:ln w="9525">
                <a:solidFill>
                  <a:schemeClr val="bg2"/>
                </a:solidFill>
                <a:prstDash val="dash"/>
                <a:round/>
                <a:headEnd/>
                <a:tailEnd/>
              </a:ln>
              <a:effectLst/>
            </p:spPr>
            <p:txBody>
              <a:bodyPr wrap="none" anchor="ctr"/>
              <a:lstStyle/>
              <a:p>
                <a:endParaRPr lang="en-US"/>
              </a:p>
            </p:txBody>
          </p:sp>
        </p:grpSp>
      </p:grpSp>
      <p:grpSp>
        <p:nvGrpSpPr>
          <p:cNvPr id="26" name="Group 50"/>
          <p:cNvGrpSpPr>
            <a:grpSpLocks/>
          </p:cNvGrpSpPr>
          <p:nvPr/>
        </p:nvGrpSpPr>
        <p:grpSpPr bwMode="auto">
          <a:xfrm>
            <a:off x="650788" y="642832"/>
            <a:ext cx="8085138" cy="2428875"/>
            <a:chOff x="-87" y="451"/>
            <a:chExt cx="5093" cy="1530"/>
          </a:xfrm>
        </p:grpSpPr>
        <p:grpSp>
          <p:nvGrpSpPr>
            <p:cNvPr id="27" name="Group 51"/>
            <p:cNvGrpSpPr>
              <a:grpSpLocks/>
            </p:cNvGrpSpPr>
            <p:nvPr/>
          </p:nvGrpSpPr>
          <p:grpSpPr bwMode="auto">
            <a:xfrm>
              <a:off x="-87" y="451"/>
              <a:ext cx="5093" cy="1530"/>
              <a:chOff x="-87" y="451"/>
              <a:chExt cx="5093" cy="1530"/>
            </a:xfrm>
          </p:grpSpPr>
          <p:sp>
            <p:nvSpPr>
              <p:cNvPr id="30" name="Text Box 52"/>
              <p:cNvSpPr txBox="1">
                <a:spLocks noChangeArrowheads="1"/>
              </p:cNvSpPr>
              <p:nvPr/>
            </p:nvSpPr>
            <p:spPr bwMode="auto">
              <a:xfrm>
                <a:off x="-87" y="1008"/>
                <a:ext cx="2127" cy="436"/>
              </a:xfrm>
              <a:prstGeom prst="rect">
                <a:avLst/>
              </a:prstGeom>
              <a:noFill/>
              <a:ln w="9525" algn="ctr">
                <a:noFill/>
                <a:miter lim="800000"/>
                <a:headEnd/>
                <a:tailEnd/>
              </a:ln>
              <a:effectLst/>
            </p:spPr>
            <p:txBody>
              <a:bodyPr wrap="none">
                <a:spAutoFit/>
              </a:bodyPr>
              <a:lstStyle/>
              <a:p>
                <a:pPr algn="l"/>
                <a:r>
                  <a:rPr lang="en-US" sz="1600" b="1" dirty="0" smtClean="0">
                    <a:latin typeface="Verdana" pitchFamily="34" charset="0"/>
                  </a:rPr>
                  <a:t>Investment/Policy </a:t>
                </a:r>
                <a:r>
                  <a:rPr lang="en-US" sz="1600" b="1" dirty="0">
                    <a:latin typeface="Verdana" pitchFamily="34" charset="0"/>
                  </a:rPr>
                  <a:t>Analysis</a:t>
                </a:r>
              </a:p>
              <a:p>
                <a:pPr algn="l"/>
                <a:r>
                  <a:rPr lang="en-US" sz="1200" dirty="0" smtClean="0">
                    <a:latin typeface="Verdana" pitchFamily="34" charset="0"/>
                  </a:rPr>
                  <a:t>MACRO SCALE</a:t>
                </a:r>
              </a:p>
              <a:p>
                <a:pPr algn="l"/>
                <a:r>
                  <a:rPr lang="en-US" sz="1100" dirty="0" smtClean="0">
                    <a:latin typeface="Verdana" pitchFamily="34" charset="0"/>
                  </a:rPr>
                  <a:t>Aggregate, market-scale (geo-political) </a:t>
                </a:r>
                <a:r>
                  <a:rPr lang="en-US" sz="1100" dirty="0">
                    <a:latin typeface="Verdana" pitchFamily="34" charset="0"/>
                  </a:rPr>
                  <a:t>units</a:t>
                </a:r>
              </a:p>
            </p:txBody>
          </p:sp>
          <p:grpSp>
            <p:nvGrpSpPr>
              <p:cNvPr id="31" name="Group 53"/>
              <p:cNvGrpSpPr>
                <a:grpSpLocks/>
              </p:cNvGrpSpPr>
              <p:nvPr/>
            </p:nvGrpSpPr>
            <p:grpSpPr bwMode="auto">
              <a:xfrm>
                <a:off x="2034" y="451"/>
                <a:ext cx="2972" cy="1530"/>
                <a:chOff x="2034" y="451"/>
                <a:chExt cx="2972" cy="1530"/>
              </a:xfrm>
            </p:grpSpPr>
            <p:grpSp>
              <p:nvGrpSpPr>
                <p:cNvPr id="32" name="Group 54"/>
                <p:cNvGrpSpPr>
                  <a:grpSpLocks/>
                </p:cNvGrpSpPr>
                <p:nvPr/>
              </p:nvGrpSpPr>
              <p:grpSpPr bwMode="auto">
                <a:xfrm>
                  <a:off x="2034" y="451"/>
                  <a:ext cx="1491" cy="1530"/>
                  <a:chOff x="2381" y="298"/>
                  <a:chExt cx="1491" cy="1530"/>
                </a:xfrm>
              </p:grpSpPr>
              <p:sp>
                <p:nvSpPr>
                  <p:cNvPr id="304" name="Text Box 55"/>
                  <p:cNvSpPr txBox="1">
                    <a:spLocks noChangeArrowheads="1"/>
                  </p:cNvSpPr>
                  <p:nvPr/>
                </p:nvSpPr>
                <p:spPr bwMode="auto">
                  <a:xfrm>
                    <a:off x="2491" y="298"/>
                    <a:ext cx="1272" cy="288"/>
                  </a:xfrm>
                  <a:prstGeom prst="rect">
                    <a:avLst/>
                  </a:prstGeom>
                  <a:noFill/>
                  <a:ln w="9525" algn="ctr">
                    <a:noFill/>
                    <a:miter lim="800000"/>
                    <a:headEnd/>
                    <a:tailEnd/>
                  </a:ln>
                  <a:effectLst/>
                </p:spPr>
                <p:txBody>
                  <a:bodyPr wrap="none">
                    <a:spAutoFit/>
                  </a:bodyPr>
                  <a:lstStyle/>
                  <a:p>
                    <a:r>
                      <a:rPr lang="en-US" sz="1200" b="1">
                        <a:latin typeface="Verdana" pitchFamily="34" charset="0"/>
                      </a:rPr>
                      <a:t>Fixed </a:t>
                    </a:r>
                  </a:p>
                  <a:p>
                    <a:r>
                      <a:rPr lang="en-US" sz="1200">
                        <a:latin typeface="Verdana" pitchFamily="34" charset="0"/>
                      </a:rPr>
                      <a:t>Geographies of Analysis</a:t>
                    </a:r>
                  </a:p>
                </p:txBody>
              </p:sp>
              <p:pic>
                <p:nvPicPr>
                  <p:cNvPr id="305" name="Picture 56"/>
                  <p:cNvPicPr>
                    <a:picLocks noChangeAspect="1" noChangeArrowheads="1"/>
                  </p:cNvPicPr>
                  <p:nvPr/>
                </p:nvPicPr>
                <p:blipFill>
                  <a:blip r:embed="rId2"/>
                  <a:srcRect/>
                  <a:stretch>
                    <a:fillRect/>
                  </a:stretch>
                </p:blipFill>
                <p:spPr bwMode="auto">
                  <a:xfrm>
                    <a:off x="2381" y="530"/>
                    <a:ext cx="1491" cy="1105"/>
                  </a:xfrm>
                  <a:prstGeom prst="rect">
                    <a:avLst/>
                  </a:prstGeom>
                  <a:noFill/>
                  <a:ln w="9525" algn="ctr">
                    <a:noFill/>
                    <a:miter lim="800000"/>
                    <a:headEnd/>
                    <a:tailEnd/>
                  </a:ln>
                  <a:effectLst/>
                </p:spPr>
              </p:pic>
              <p:sp>
                <p:nvSpPr>
                  <p:cNvPr id="306" name="Text Box 57"/>
                  <p:cNvSpPr txBox="1">
                    <a:spLocks noChangeArrowheads="1"/>
                  </p:cNvSpPr>
                  <p:nvPr/>
                </p:nvSpPr>
                <p:spPr bwMode="auto">
                  <a:xfrm>
                    <a:off x="2636" y="1578"/>
                    <a:ext cx="993" cy="250"/>
                  </a:xfrm>
                  <a:prstGeom prst="rect">
                    <a:avLst/>
                  </a:prstGeom>
                  <a:noFill/>
                  <a:ln w="9525" algn="ctr">
                    <a:noFill/>
                    <a:miter lim="800000"/>
                    <a:headEnd/>
                    <a:tailEnd/>
                  </a:ln>
                  <a:effectLst/>
                </p:spPr>
                <p:txBody>
                  <a:bodyPr wrap="none">
                    <a:spAutoFit/>
                  </a:bodyPr>
                  <a:lstStyle/>
                  <a:p>
                    <a:r>
                      <a:rPr lang="en-US" sz="1000">
                        <a:latin typeface="Verdana" pitchFamily="34" charset="0"/>
                      </a:rPr>
                      <a:t>e.g., IMPACT/WATER,</a:t>
                    </a:r>
                  </a:p>
                  <a:p>
                    <a:r>
                      <a:rPr lang="en-US" sz="1000">
                        <a:latin typeface="Verdana" pitchFamily="34" charset="0"/>
                      </a:rPr>
                      <a:t>GTAP derivatives</a:t>
                    </a:r>
                  </a:p>
                </p:txBody>
              </p:sp>
            </p:grpSp>
            <p:sp>
              <p:nvSpPr>
                <p:cNvPr id="33" name="Text Box 58"/>
                <p:cNvSpPr txBox="1">
                  <a:spLocks noChangeArrowheads="1"/>
                </p:cNvSpPr>
                <p:nvPr/>
              </p:nvSpPr>
              <p:spPr bwMode="auto">
                <a:xfrm>
                  <a:off x="3432" y="451"/>
                  <a:ext cx="1574" cy="291"/>
                </a:xfrm>
                <a:prstGeom prst="rect">
                  <a:avLst/>
                </a:prstGeom>
                <a:noFill/>
                <a:ln w="9525" algn="ctr">
                  <a:noFill/>
                  <a:miter lim="800000"/>
                  <a:headEnd/>
                  <a:tailEnd/>
                </a:ln>
                <a:effectLst/>
              </p:spPr>
              <p:txBody>
                <a:bodyPr wrap="none">
                  <a:spAutoFit/>
                </a:bodyPr>
                <a:lstStyle/>
                <a:p>
                  <a:r>
                    <a:rPr lang="en-US" sz="1200" b="1" dirty="0">
                      <a:latin typeface="Verdana" pitchFamily="34" charset="0"/>
                    </a:rPr>
                    <a:t>Flexible </a:t>
                  </a:r>
                </a:p>
                <a:p>
                  <a:r>
                    <a:rPr lang="en-US" sz="1200" dirty="0" smtClean="0">
                      <a:latin typeface="Verdana" pitchFamily="34" charset="0"/>
                    </a:rPr>
                    <a:t>Geographies/Units </a:t>
                  </a:r>
                  <a:r>
                    <a:rPr lang="en-US" sz="1200" dirty="0">
                      <a:latin typeface="Verdana" pitchFamily="34" charset="0"/>
                    </a:rPr>
                    <a:t>of Analysis</a:t>
                  </a:r>
                </a:p>
              </p:txBody>
            </p:sp>
            <p:sp>
              <p:nvSpPr>
                <p:cNvPr id="34" name="Text Box 59"/>
                <p:cNvSpPr txBox="1">
                  <a:spLocks noChangeArrowheads="1"/>
                </p:cNvSpPr>
                <p:nvPr/>
              </p:nvSpPr>
              <p:spPr bwMode="auto">
                <a:xfrm>
                  <a:off x="3749" y="1718"/>
                  <a:ext cx="649" cy="250"/>
                </a:xfrm>
                <a:prstGeom prst="rect">
                  <a:avLst/>
                </a:prstGeom>
                <a:noFill/>
                <a:ln w="9525" algn="ctr">
                  <a:noFill/>
                  <a:miter lim="800000"/>
                  <a:headEnd/>
                  <a:tailEnd/>
                </a:ln>
                <a:effectLst/>
              </p:spPr>
              <p:txBody>
                <a:bodyPr wrap="none">
                  <a:spAutoFit/>
                </a:bodyPr>
                <a:lstStyle/>
                <a:p>
                  <a:r>
                    <a:rPr lang="en-US" sz="1000" dirty="0">
                      <a:latin typeface="Verdana" pitchFamily="34" charset="0"/>
                    </a:rPr>
                    <a:t>e.g., DREAM,</a:t>
                  </a:r>
                </a:p>
                <a:p>
                  <a:r>
                    <a:rPr lang="en-US" sz="1000" dirty="0">
                      <a:latin typeface="Verdana" pitchFamily="34" charset="0"/>
                    </a:rPr>
                    <a:t>MM models</a:t>
                  </a:r>
                </a:p>
              </p:txBody>
            </p:sp>
            <p:grpSp>
              <p:nvGrpSpPr>
                <p:cNvPr id="35" name="Group 60"/>
                <p:cNvGrpSpPr>
                  <a:grpSpLocks noChangeAspect="1"/>
                </p:cNvGrpSpPr>
                <p:nvPr/>
              </p:nvGrpSpPr>
              <p:grpSpPr bwMode="auto">
                <a:xfrm>
                  <a:off x="3322" y="683"/>
                  <a:ext cx="1491" cy="1105"/>
                  <a:chOff x="3322" y="683"/>
                  <a:chExt cx="1491" cy="1105"/>
                </a:xfrm>
              </p:grpSpPr>
              <p:sp>
                <p:nvSpPr>
                  <p:cNvPr id="36" name="AutoShape 61"/>
                  <p:cNvSpPr>
                    <a:spLocks noChangeAspect="1" noChangeArrowheads="1" noTextEdit="1"/>
                  </p:cNvSpPr>
                  <p:nvPr/>
                </p:nvSpPr>
                <p:spPr bwMode="auto">
                  <a:xfrm>
                    <a:off x="3322" y="683"/>
                    <a:ext cx="1491" cy="1105"/>
                  </a:xfrm>
                  <a:prstGeom prst="rect">
                    <a:avLst/>
                  </a:prstGeom>
                  <a:noFill/>
                  <a:ln w="9525">
                    <a:noFill/>
                    <a:miter lim="800000"/>
                    <a:headEnd/>
                    <a:tailEnd/>
                  </a:ln>
                </p:spPr>
                <p:txBody>
                  <a:bodyPr/>
                  <a:lstStyle/>
                  <a:p>
                    <a:endParaRPr lang="en-US"/>
                  </a:p>
                </p:txBody>
              </p:sp>
              <p:grpSp>
                <p:nvGrpSpPr>
                  <p:cNvPr id="37" name="Group 62"/>
                  <p:cNvGrpSpPr>
                    <a:grpSpLocks/>
                  </p:cNvGrpSpPr>
                  <p:nvPr/>
                </p:nvGrpSpPr>
                <p:grpSpPr bwMode="auto">
                  <a:xfrm>
                    <a:off x="3598" y="783"/>
                    <a:ext cx="957" cy="882"/>
                    <a:chOff x="3598" y="783"/>
                    <a:chExt cx="957" cy="882"/>
                  </a:xfrm>
                </p:grpSpPr>
                <p:sp>
                  <p:nvSpPr>
                    <p:cNvPr id="104" name="Freeform 63"/>
                    <p:cNvSpPr>
                      <a:spLocks/>
                    </p:cNvSpPr>
                    <p:nvPr/>
                  </p:nvSpPr>
                  <p:spPr bwMode="auto">
                    <a:xfrm>
                      <a:off x="3598" y="783"/>
                      <a:ext cx="414" cy="694"/>
                    </a:xfrm>
                    <a:custGeom>
                      <a:avLst/>
                      <a:gdLst/>
                      <a:ahLst/>
                      <a:cxnLst>
                        <a:cxn ang="0">
                          <a:pos x="345" y="214"/>
                        </a:cxn>
                        <a:cxn ang="0">
                          <a:pos x="351" y="322"/>
                        </a:cxn>
                        <a:cxn ang="0">
                          <a:pos x="340" y="340"/>
                        </a:cxn>
                        <a:cxn ang="0">
                          <a:pos x="328" y="335"/>
                        </a:cxn>
                        <a:cxn ang="0">
                          <a:pos x="320" y="355"/>
                        </a:cxn>
                        <a:cxn ang="0">
                          <a:pos x="311" y="387"/>
                        </a:cxn>
                        <a:cxn ang="0">
                          <a:pos x="305" y="407"/>
                        </a:cxn>
                        <a:cxn ang="0">
                          <a:pos x="289" y="423"/>
                        </a:cxn>
                        <a:cxn ang="0">
                          <a:pos x="280" y="455"/>
                        </a:cxn>
                        <a:cxn ang="0">
                          <a:pos x="284" y="500"/>
                        </a:cxn>
                        <a:cxn ang="0">
                          <a:pos x="278" y="538"/>
                        </a:cxn>
                        <a:cxn ang="0">
                          <a:pos x="253" y="570"/>
                        </a:cxn>
                        <a:cxn ang="0">
                          <a:pos x="238" y="609"/>
                        </a:cxn>
                        <a:cxn ang="0">
                          <a:pos x="239" y="646"/>
                        </a:cxn>
                        <a:cxn ang="0">
                          <a:pos x="244" y="673"/>
                        </a:cxn>
                        <a:cxn ang="0">
                          <a:pos x="233" y="688"/>
                        </a:cxn>
                        <a:cxn ang="0">
                          <a:pos x="221" y="684"/>
                        </a:cxn>
                        <a:cxn ang="0">
                          <a:pos x="204" y="667"/>
                        </a:cxn>
                        <a:cxn ang="0">
                          <a:pos x="187" y="667"/>
                        </a:cxn>
                        <a:cxn ang="0">
                          <a:pos x="168" y="664"/>
                        </a:cxn>
                        <a:cxn ang="0">
                          <a:pos x="162" y="640"/>
                        </a:cxn>
                        <a:cxn ang="0">
                          <a:pos x="145" y="624"/>
                        </a:cxn>
                        <a:cxn ang="0">
                          <a:pos x="129" y="607"/>
                        </a:cxn>
                        <a:cxn ang="0">
                          <a:pos x="106" y="594"/>
                        </a:cxn>
                        <a:cxn ang="0">
                          <a:pos x="81" y="594"/>
                        </a:cxn>
                        <a:cxn ang="0">
                          <a:pos x="56" y="595"/>
                        </a:cxn>
                        <a:cxn ang="0">
                          <a:pos x="30" y="585"/>
                        </a:cxn>
                        <a:cxn ang="0">
                          <a:pos x="8" y="574"/>
                        </a:cxn>
                        <a:cxn ang="0">
                          <a:pos x="5" y="562"/>
                        </a:cxn>
                        <a:cxn ang="0">
                          <a:pos x="62" y="370"/>
                        </a:cxn>
                        <a:cxn ang="0">
                          <a:pos x="120" y="346"/>
                        </a:cxn>
                        <a:cxn ang="0">
                          <a:pos x="148" y="227"/>
                        </a:cxn>
                        <a:cxn ang="0">
                          <a:pos x="114" y="70"/>
                        </a:cxn>
                        <a:cxn ang="0">
                          <a:pos x="147" y="0"/>
                        </a:cxn>
                        <a:cxn ang="0">
                          <a:pos x="210" y="61"/>
                        </a:cxn>
                        <a:cxn ang="0">
                          <a:pos x="245" y="88"/>
                        </a:cxn>
                        <a:cxn ang="0">
                          <a:pos x="275" y="112"/>
                        </a:cxn>
                        <a:cxn ang="0">
                          <a:pos x="363" y="160"/>
                        </a:cxn>
                      </a:cxnLst>
                      <a:rect l="0" t="0" r="r" b="b"/>
                      <a:pathLst>
                        <a:path w="414" h="694">
                          <a:moveTo>
                            <a:pt x="414" y="175"/>
                          </a:moveTo>
                          <a:lnTo>
                            <a:pt x="345" y="214"/>
                          </a:lnTo>
                          <a:lnTo>
                            <a:pt x="351" y="313"/>
                          </a:lnTo>
                          <a:lnTo>
                            <a:pt x="351" y="322"/>
                          </a:lnTo>
                          <a:lnTo>
                            <a:pt x="344" y="335"/>
                          </a:lnTo>
                          <a:lnTo>
                            <a:pt x="340" y="340"/>
                          </a:lnTo>
                          <a:lnTo>
                            <a:pt x="334" y="335"/>
                          </a:lnTo>
                          <a:lnTo>
                            <a:pt x="328" y="335"/>
                          </a:lnTo>
                          <a:lnTo>
                            <a:pt x="322" y="340"/>
                          </a:lnTo>
                          <a:lnTo>
                            <a:pt x="320" y="355"/>
                          </a:lnTo>
                          <a:lnTo>
                            <a:pt x="317" y="368"/>
                          </a:lnTo>
                          <a:lnTo>
                            <a:pt x="311" y="387"/>
                          </a:lnTo>
                          <a:lnTo>
                            <a:pt x="310" y="392"/>
                          </a:lnTo>
                          <a:lnTo>
                            <a:pt x="305" y="407"/>
                          </a:lnTo>
                          <a:lnTo>
                            <a:pt x="301" y="416"/>
                          </a:lnTo>
                          <a:lnTo>
                            <a:pt x="289" y="423"/>
                          </a:lnTo>
                          <a:lnTo>
                            <a:pt x="283" y="435"/>
                          </a:lnTo>
                          <a:lnTo>
                            <a:pt x="280" y="455"/>
                          </a:lnTo>
                          <a:lnTo>
                            <a:pt x="278" y="473"/>
                          </a:lnTo>
                          <a:lnTo>
                            <a:pt x="284" y="500"/>
                          </a:lnTo>
                          <a:lnTo>
                            <a:pt x="286" y="516"/>
                          </a:lnTo>
                          <a:lnTo>
                            <a:pt x="278" y="538"/>
                          </a:lnTo>
                          <a:lnTo>
                            <a:pt x="268" y="555"/>
                          </a:lnTo>
                          <a:lnTo>
                            <a:pt x="253" y="570"/>
                          </a:lnTo>
                          <a:lnTo>
                            <a:pt x="242" y="582"/>
                          </a:lnTo>
                          <a:lnTo>
                            <a:pt x="238" y="609"/>
                          </a:lnTo>
                          <a:lnTo>
                            <a:pt x="236" y="630"/>
                          </a:lnTo>
                          <a:lnTo>
                            <a:pt x="239" y="646"/>
                          </a:lnTo>
                          <a:lnTo>
                            <a:pt x="242" y="661"/>
                          </a:lnTo>
                          <a:lnTo>
                            <a:pt x="244" y="673"/>
                          </a:lnTo>
                          <a:lnTo>
                            <a:pt x="244" y="679"/>
                          </a:lnTo>
                          <a:lnTo>
                            <a:pt x="233" y="688"/>
                          </a:lnTo>
                          <a:lnTo>
                            <a:pt x="224" y="694"/>
                          </a:lnTo>
                          <a:lnTo>
                            <a:pt x="221" y="684"/>
                          </a:lnTo>
                          <a:lnTo>
                            <a:pt x="214" y="673"/>
                          </a:lnTo>
                          <a:lnTo>
                            <a:pt x="204" y="667"/>
                          </a:lnTo>
                          <a:lnTo>
                            <a:pt x="195" y="663"/>
                          </a:lnTo>
                          <a:lnTo>
                            <a:pt x="187" y="667"/>
                          </a:lnTo>
                          <a:lnTo>
                            <a:pt x="174" y="669"/>
                          </a:lnTo>
                          <a:lnTo>
                            <a:pt x="168" y="664"/>
                          </a:lnTo>
                          <a:lnTo>
                            <a:pt x="163" y="651"/>
                          </a:lnTo>
                          <a:lnTo>
                            <a:pt x="162" y="640"/>
                          </a:lnTo>
                          <a:lnTo>
                            <a:pt x="153" y="633"/>
                          </a:lnTo>
                          <a:lnTo>
                            <a:pt x="145" y="624"/>
                          </a:lnTo>
                          <a:lnTo>
                            <a:pt x="138" y="613"/>
                          </a:lnTo>
                          <a:lnTo>
                            <a:pt x="129" y="607"/>
                          </a:lnTo>
                          <a:lnTo>
                            <a:pt x="118" y="604"/>
                          </a:lnTo>
                          <a:lnTo>
                            <a:pt x="106" y="594"/>
                          </a:lnTo>
                          <a:lnTo>
                            <a:pt x="95" y="592"/>
                          </a:lnTo>
                          <a:lnTo>
                            <a:pt x="81" y="594"/>
                          </a:lnTo>
                          <a:lnTo>
                            <a:pt x="69" y="594"/>
                          </a:lnTo>
                          <a:lnTo>
                            <a:pt x="56" y="595"/>
                          </a:lnTo>
                          <a:lnTo>
                            <a:pt x="41" y="591"/>
                          </a:lnTo>
                          <a:lnTo>
                            <a:pt x="30" y="585"/>
                          </a:lnTo>
                          <a:lnTo>
                            <a:pt x="15" y="577"/>
                          </a:lnTo>
                          <a:lnTo>
                            <a:pt x="8" y="574"/>
                          </a:lnTo>
                          <a:lnTo>
                            <a:pt x="0" y="570"/>
                          </a:lnTo>
                          <a:lnTo>
                            <a:pt x="5" y="562"/>
                          </a:lnTo>
                          <a:lnTo>
                            <a:pt x="63" y="488"/>
                          </a:lnTo>
                          <a:lnTo>
                            <a:pt x="62" y="370"/>
                          </a:lnTo>
                          <a:lnTo>
                            <a:pt x="75" y="353"/>
                          </a:lnTo>
                          <a:lnTo>
                            <a:pt x="120" y="346"/>
                          </a:lnTo>
                          <a:lnTo>
                            <a:pt x="139" y="233"/>
                          </a:lnTo>
                          <a:lnTo>
                            <a:pt x="148" y="227"/>
                          </a:lnTo>
                          <a:lnTo>
                            <a:pt x="144" y="112"/>
                          </a:lnTo>
                          <a:lnTo>
                            <a:pt x="114" y="70"/>
                          </a:lnTo>
                          <a:lnTo>
                            <a:pt x="142" y="36"/>
                          </a:lnTo>
                          <a:lnTo>
                            <a:pt x="147" y="0"/>
                          </a:lnTo>
                          <a:lnTo>
                            <a:pt x="184" y="38"/>
                          </a:lnTo>
                          <a:lnTo>
                            <a:pt x="210" y="61"/>
                          </a:lnTo>
                          <a:lnTo>
                            <a:pt x="224" y="78"/>
                          </a:lnTo>
                          <a:lnTo>
                            <a:pt x="245" y="88"/>
                          </a:lnTo>
                          <a:lnTo>
                            <a:pt x="265" y="100"/>
                          </a:lnTo>
                          <a:lnTo>
                            <a:pt x="275" y="112"/>
                          </a:lnTo>
                          <a:lnTo>
                            <a:pt x="316" y="163"/>
                          </a:lnTo>
                          <a:lnTo>
                            <a:pt x="363" y="160"/>
                          </a:lnTo>
                          <a:lnTo>
                            <a:pt x="414" y="175"/>
                          </a:lnTo>
                          <a:close/>
                        </a:path>
                      </a:pathLst>
                    </a:custGeom>
                    <a:solidFill>
                      <a:srgbClr val="E9FFBE"/>
                    </a:solidFill>
                    <a:ln w="9525">
                      <a:noFill/>
                      <a:round/>
                      <a:headEnd/>
                      <a:tailEnd/>
                    </a:ln>
                  </p:spPr>
                  <p:txBody>
                    <a:bodyPr/>
                    <a:lstStyle/>
                    <a:p>
                      <a:endParaRPr lang="en-US"/>
                    </a:p>
                  </p:txBody>
                </p:sp>
                <p:sp>
                  <p:nvSpPr>
                    <p:cNvPr id="105" name="Line 64"/>
                    <p:cNvSpPr>
                      <a:spLocks noChangeShapeType="1"/>
                    </p:cNvSpPr>
                    <p:nvPr/>
                  </p:nvSpPr>
                  <p:spPr bwMode="auto">
                    <a:xfrm flipH="1">
                      <a:off x="4002" y="958"/>
                      <a:ext cx="10" cy="6"/>
                    </a:xfrm>
                    <a:prstGeom prst="line">
                      <a:avLst/>
                    </a:prstGeom>
                    <a:noFill/>
                    <a:ln w="1588">
                      <a:solidFill>
                        <a:srgbClr val="728944"/>
                      </a:solidFill>
                      <a:round/>
                      <a:headEnd/>
                      <a:tailEnd/>
                    </a:ln>
                  </p:spPr>
                  <p:txBody>
                    <a:bodyPr/>
                    <a:lstStyle/>
                    <a:p>
                      <a:endParaRPr lang="en-US"/>
                    </a:p>
                  </p:txBody>
                </p:sp>
                <p:sp>
                  <p:nvSpPr>
                    <p:cNvPr id="106" name="Line 65"/>
                    <p:cNvSpPr>
                      <a:spLocks noChangeShapeType="1"/>
                    </p:cNvSpPr>
                    <p:nvPr/>
                  </p:nvSpPr>
                  <p:spPr bwMode="auto">
                    <a:xfrm flipH="1">
                      <a:off x="3981" y="970"/>
                      <a:ext cx="10" cy="6"/>
                    </a:xfrm>
                    <a:prstGeom prst="line">
                      <a:avLst/>
                    </a:prstGeom>
                    <a:noFill/>
                    <a:ln w="1588">
                      <a:solidFill>
                        <a:srgbClr val="728944"/>
                      </a:solidFill>
                      <a:round/>
                      <a:headEnd/>
                      <a:tailEnd/>
                    </a:ln>
                  </p:spPr>
                  <p:txBody>
                    <a:bodyPr/>
                    <a:lstStyle/>
                    <a:p>
                      <a:endParaRPr lang="en-US"/>
                    </a:p>
                  </p:txBody>
                </p:sp>
                <p:sp>
                  <p:nvSpPr>
                    <p:cNvPr id="107" name="Line 66"/>
                    <p:cNvSpPr>
                      <a:spLocks noChangeShapeType="1"/>
                    </p:cNvSpPr>
                    <p:nvPr/>
                  </p:nvSpPr>
                  <p:spPr bwMode="auto">
                    <a:xfrm flipH="1">
                      <a:off x="3960" y="982"/>
                      <a:ext cx="10" cy="6"/>
                    </a:xfrm>
                    <a:prstGeom prst="line">
                      <a:avLst/>
                    </a:prstGeom>
                    <a:noFill/>
                    <a:ln w="1588">
                      <a:solidFill>
                        <a:srgbClr val="728944"/>
                      </a:solidFill>
                      <a:round/>
                      <a:headEnd/>
                      <a:tailEnd/>
                    </a:ln>
                  </p:spPr>
                  <p:txBody>
                    <a:bodyPr/>
                    <a:lstStyle/>
                    <a:p>
                      <a:endParaRPr lang="en-US"/>
                    </a:p>
                  </p:txBody>
                </p:sp>
                <p:sp>
                  <p:nvSpPr>
                    <p:cNvPr id="108" name="Freeform 67"/>
                    <p:cNvSpPr>
                      <a:spLocks/>
                    </p:cNvSpPr>
                    <p:nvPr/>
                  </p:nvSpPr>
                  <p:spPr bwMode="auto">
                    <a:xfrm>
                      <a:off x="3943" y="994"/>
                      <a:ext cx="6" cy="9"/>
                    </a:xfrm>
                    <a:custGeom>
                      <a:avLst/>
                      <a:gdLst/>
                      <a:ahLst/>
                      <a:cxnLst>
                        <a:cxn ang="0">
                          <a:pos x="6" y="0"/>
                        </a:cxn>
                        <a:cxn ang="0">
                          <a:pos x="0" y="3"/>
                        </a:cxn>
                        <a:cxn ang="0">
                          <a:pos x="2" y="9"/>
                        </a:cxn>
                      </a:cxnLst>
                      <a:rect l="0" t="0" r="r" b="b"/>
                      <a:pathLst>
                        <a:path w="6" h="9">
                          <a:moveTo>
                            <a:pt x="6" y="0"/>
                          </a:moveTo>
                          <a:lnTo>
                            <a:pt x="0" y="3"/>
                          </a:lnTo>
                          <a:lnTo>
                            <a:pt x="2" y="9"/>
                          </a:lnTo>
                        </a:path>
                      </a:pathLst>
                    </a:custGeom>
                    <a:noFill/>
                    <a:ln w="1588">
                      <a:solidFill>
                        <a:srgbClr val="728944"/>
                      </a:solidFill>
                      <a:prstDash val="solid"/>
                      <a:round/>
                      <a:headEnd/>
                      <a:tailEnd/>
                    </a:ln>
                  </p:spPr>
                  <p:txBody>
                    <a:bodyPr/>
                    <a:lstStyle/>
                    <a:p>
                      <a:endParaRPr lang="en-US"/>
                    </a:p>
                  </p:txBody>
                </p:sp>
                <p:sp>
                  <p:nvSpPr>
                    <p:cNvPr id="109" name="Line 68"/>
                    <p:cNvSpPr>
                      <a:spLocks noChangeShapeType="1"/>
                    </p:cNvSpPr>
                    <p:nvPr/>
                  </p:nvSpPr>
                  <p:spPr bwMode="auto">
                    <a:xfrm>
                      <a:off x="3945" y="1015"/>
                      <a:ext cx="1" cy="12"/>
                    </a:xfrm>
                    <a:prstGeom prst="line">
                      <a:avLst/>
                    </a:prstGeom>
                    <a:noFill/>
                    <a:ln w="1588">
                      <a:solidFill>
                        <a:srgbClr val="728944"/>
                      </a:solidFill>
                      <a:round/>
                      <a:headEnd/>
                      <a:tailEnd/>
                    </a:ln>
                  </p:spPr>
                  <p:txBody>
                    <a:bodyPr/>
                    <a:lstStyle/>
                    <a:p>
                      <a:endParaRPr lang="en-US"/>
                    </a:p>
                  </p:txBody>
                </p:sp>
                <p:sp>
                  <p:nvSpPr>
                    <p:cNvPr id="110" name="Line 69"/>
                    <p:cNvSpPr>
                      <a:spLocks noChangeShapeType="1"/>
                    </p:cNvSpPr>
                    <p:nvPr/>
                  </p:nvSpPr>
                  <p:spPr bwMode="auto">
                    <a:xfrm>
                      <a:off x="3946" y="1039"/>
                      <a:ext cx="2" cy="12"/>
                    </a:xfrm>
                    <a:prstGeom prst="line">
                      <a:avLst/>
                    </a:prstGeom>
                    <a:noFill/>
                    <a:ln w="1588">
                      <a:solidFill>
                        <a:srgbClr val="728944"/>
                      </a:solidFill>
                      <a:round/>
                      <a:headEnd/>
                      <a:tailEnd/>
                    </a:ln>
                  </p:spPr>
                  <p:txBody>
                    <a:bodyPr/>
                    <a:lstStyle/>
                    <a:p>
                      <a:endParaRPr lang="en-US"/>
                    </a:p>
                  </p:txBody>
                </p:sp>
                <p:sp>
                  <p:nvSpPr>
                    <p:cNvPr id="111" name="Line 70"/>
                    <p:cNvSpPr>
                      <a:spLocks noChangeShapeType="1"/>
                    </p:cNvSpPr>
                    <p:nvPr/>
                  </p:nvSpPr>
                  <p:spPr bwMode="auto">
                    <a:xfrm>
                      <a:off x="3948" y="1063"/>
                      <a:ext cx="1" cy="12"/>
                    </a:xfrm>
                    <a:prstGeom prst="line">
                      <a:avLst/>
                    </a:prstGeom>
                    <a:noFill/>
                    <a:ln w="1588">
                      <a:solidFill>
                        <a:srgbClr val="728944"/>
                      </a:solidFill>
                      <a:round/>
                      <a:headEnd/>
                      <a:tailEnd/>
                    </a:ln>
                  </p:spPr>
                  <p:txBody>
                    <a:bodyPr/>
                    <a:lstStyle/>
                    <a:p>
                      <a:endParaRPr lang="en-US"/>
                    </a:p>
                  </p:txBody>
                </p:sp>
                <p:sp>
                  <p:nvSpPr>
                    <p:cNvPr id="112" name="Freeform 71"/>
                    <p:cNvSpPr>
                      <a:spLocks/>
                    </p:cNvSpPr>
                    <p:nvPr/>
                  </p:nvSpPr>
                  <p:spPr bwMode="auto">
                    <a:xfrm>
                      <a:off x="3949" y="1087"/>
                      <a:ext cx="0" cy="12"/>
                    </a:xfrm>
                    <a:custGeom>
                      <a:avLst/>
                      <a:gdLst/>
                      <a:ahLst/>
                      <a:cxnLst>
                        <a:cxn ang="0">
                          <a:pos x="0" y="0"/>
                        </a:cxn>
                        <a:cxn ang="0">
                          <a:pos x="0" y="9"/>
                        </a:cxn>
                        <a:cxn ang="0">
                          <a:pos x="0" y="12"/>
                        </a:cxn>
                      </a:cxnLst>
                      <a:rect l="0" t="0" r="r" b="b"/>
                      <a:pathLst>
                        <a:path h="12">
                          <a:moveTo>
                            <a:pt x="0" y="0"/>
                          </a:moveTo>
                          <a:lnTo>
                            <a:pt x="0" y="9"/>
                          </a:lnTo>
                          <a:lnTo>
                            <a:pt x="0" y="12"/>
                          </a:lnTo>
                        </a:path>
                      </a:pathLst>
                    </a:custGeom>
                    <a:noFill/>
                    <a:ln w="1588">
                      <a:solidFill>
                        <a:srgbClr val="728944"/>
                      </a:solidFill>
                      <a:prstDash val="solid"/>
                      <a:round/>
                      <a:headEnd/>
                      <a:tailEnd/>
                    </a:ln>
                  </p:spPr>
                  <p:txBody>
                    <a:bodyPr/>
                    <a:lstStyle/>
                    <a:p>
                      <a:endParaRPr lang="en-US"/>
                    </a:p>
                  </p:txBody>
                </p:sp>
                <p:sp>
                  <p:nvSpPr>
                    <p:cNvPr id="113" name="Freeform 72"/>
                    <p:cNvSpPr>
                      <a:spLocks/>
                    </p:cNvSpPr>
                    <p:nvPr/>
                  </p:nvSpPr>
                  <p:spPr bwMode="auto">
                    <a:xfrm>
                      <a:off x="3941" y="1111"/>
                      <a:ext cx="5" cy="10"/>
                    </a:xfrm>
                    <a:custGeom>
                      <a:avLst/>
                      <a:gdLst/>
                      <a:ahLst/>
                      <a:cxnLst>
                        <a:cxn ang="0">
                          <a:pos x="5" y="0"/>
                        </a:cxn>
                        <a:cxn ang="0">
                          <a:pos x="1" y="7"/>
                        </a:cxn>
                        <a:cxn ang="0">
                          <a:pos x="0" y="10"/>
                        </a:cxn>
                      </a:cxnLst>
                      <a:rect l="0" t="0" r="r" b="b"/>
                      <a:pathLst>
                        <a:path w="5" h="10">
                          <a:moveTo>
                            <a:pt x="5" y="0"/>
                          </a:moveTo>
                          <a:lnTo>
                            <a:pt x="1" y="7"/>
                          </a:lnTo>
                          <a:lnTo>
                            <a:pt x="0" y="10"/>
                          </a:lnTo>
                        </a:path>
                      </a:pathLst>
                    </a:custGeom>
                    <a:noFill/>
                    <a:ln w="1588">
                      <a:solidFill>
                        <a:srgbClr val="728944"/>
                      </a:solidFill>
                      <a:prstDash val="solid"/>
                      <a:round/>
                      <a:headEnd/>
                      <a:tailEnd/>
                    </a:ln>
                  </p:spPr>
                  <p:txBody>
                    <a:bodyPr/>
                    <a:lstStyle/>
                    <a:p>
                      <a:endParaRPr lang="en-US"/>
                    </a:p>
                  </p:txBody>
                </p:sp>
                <p:sp>
                  <p:nvSpPr>
                    <p:cNvPr id="114" name="Freeform 73"/>
                    <p:cNvSpPr>
                      <a:spLocks/>
                    </p:cNvSpPr>
                    <p:nvPr/>
                  </p:nvSpPr>
                  <p:spPr bwMode="auto">
                    <a:xfrm>
                      <a:off x="3920" y="1118"/>
                      <a:ext cx="10" cy="5"/>
                    </a:xfrm>
                    <a:custGeom>
                      <a:avLst/>
                      <a:gdLst/>
                      <a:ahLst/>
                      <a:cxnLst>
                        <a:cxn ang="0">
                          <a:pos x="10" y="0"/>
                        </a:cxn>
                        <a:cxn ang="0">
                          <a:pos x="6" y="0"/>
                        </a:cxn>
                        <a:cxn ang="0">
                          <a:pos x="0" y="5"/>
                        </a:cxn>
                      </a:cxnLst>
                      <a:rect l="0" t="0" r="r" b="b"/>
                      <a:pathLst>
                        <a:path w="10" h="5">
                          <a:moveTo>
                            <a:pt x="10" y="0"/>
                          </a:moveTo>
                          <a:lnTo>
                            <a:pt x="6" y="0"/>
                          </a:lnTo>
                          <a:lnTo>
                            <a:pt x="0" y="5"/>
                          </a:lnTo>
                        </a:path>
                      </a:pathLst>
                    </a:custGeom>
                    <a:noFill/>
                    <a:ln w="1588">
                      <a:solidFill>
                        <a:srgbClr val="728944"/>
                      </a:solidFill>
                      <a:prstDash val="solid"/>
                      <a:round/>
                      <a:headEnd/>
                      <a:tailEnd/>
                    </a:ln>
                  </p:spPr>
                  <p:txBody>
                    <a:bodyPr/>
                    <a:lstStyle/>
                    <a:p>
                      <a:endParaRPr lang="en-US"/>
                    </a:p>
                  </p:txBody>
                </p:sp>
                <p:sp>
                  <p:nvSpPr>
                    <p:cNvPr id="115" name="Freeform 74"/>
                    <p:cNvSpPr>
                      <a:spLocks/>
                    </p:cNvSpPr>
                    <p:nvPr/>
                  </p:nvSpPr>
                  <p:spPr bwMode="auto">
                    <a:xfrm>
                      <a:off x="3917" y="1135"/>
                      <a:ext cx="1" cy="12"/>
                    </a:xfrm>
                    <a:custGeom>
                      <a:avLst/>
                      <a:gdLst/>
                      <a:ahLst/>
                      <a:cxnLst>
                        <a:cxn ang="0">
                          <a:pos x="1" y="0"/>
                        </a:cxn>
                        <a:cxn ang="0">
                          <a:pos x="1" y="3"/>
                        </a:cxn>
                        <a:cxn ang="0">
                          <a:pos x="0" y="12"/>
                        </a:cxn>
                      </a:cxnLst>
                      <a:rect l="0" t="0" r="r" b="b"/>
                      <a:pathLst>
                        <a:path w="1" h="12">
                          <a:moveTo>
                            <a:pt x="1" y="0"/>
                          </a:moveTo>
                          <a:lnTo>
                            <a:pt x="1" y="3"/>
                          </a:lnTo>
                          <a:lnTo>
                            <a:pt x="0" y="12"/>
                          </a:lnTo>
                        </a:path>
                      </a:pathLst>
                    </a:custGeom>
                    <a:noFill/>
                    <a:ln w="1588">
                      <a:solidFill>
                        <a:srgbClr val="728944"/>
                      </a:solidFill>
                      <a:prstDash val="solid"/>
                      <a:round/>
                      <a:headEnd/>
                      <a:tailEnd/>
                    </a:ln>
                  </p:spPr>
                  <p:txBody>
                    <a:bodyPr/>
                    <a:lstStyle/>
                    <a:p>
                      <a:endParaRPr lang="en-US"/>
                    </a:p>
                  </p:txBody>
                </p:sp>
                <p:sp>
                  <p:nvSpPr>
                    <p:cNvPr id="116" name="Line 75"/>
                    <p:cNvSpPr>
                      <a:spLocks noChangeShapeType="1"/>
                    </p:cNvSpPr>
                    <p:nvPr/>
                  </p:nvSpPr>
                  <p:spPr bwMode="auto">
                    <a:xfrm flipH="1">
                      <a:off x="3909" y="1158"/>
                      <a:ext cx="5" cy="11"/>
                    </a:xfrm>
                    <a:prstGeom prst="line">
                      <a:avLst/>
                    </a:prstGeom>
                    <a:noFill/>
                    <a:ln w="1588">
                      <a:solidFill>
                        <a:srgbClr val="728944"/>
                      </a:solidFill>
                      <a:round/>
                      <a:headEnd/>
                      <a:tailEnd/>
                    </a:ln>
                  </p:spPr>
                  <p:txBody>
                    <a:bodyPr/>
                    <a:lstStyle/>
                    <a:p>
                      <a:endParaRPr lang="en-US"/>
                    </a:p>
                  </p:txBody>
                </p:sp>
                <p:sp>
                  <p:nvSpPr>
                    <p:cNvPr id="117" name="Freeform 76"/>
                    <p:cNvSpPr>
                      <a:spLocks/>
                    </p:cNvSpPr>
                    <p:nvPr/>
                  </p:nvSpPr>
                  <p:spPr bwMode="auto">
                    <a:xfrm>
                      <a:off x="3902" y="1181"/>
                      <a:ext cx="4" cy="12"/>
                    </a:xfrm>
                    <a:custGeom>
                      <a:avLst/>
                      <a:gdLst/>
                      <a:ahLst/>
                      <a:cxnLst>
                        <a:cxn ang="0">
                          <a:pos x="4" y="0"/>
                        </a:cxn>
                        <a:cxn ang="0">
                          <a:pos x="1" y="9"/>
                        </a:cxn>
                        <a:cxn ang="0">
                          <a:pos x="0" y="12"/>
                        </a:cxn>
                      </a:cxnLst>
                      <a:rect l="0" t="0" r="r" b="b"/>
                      <a:pathLst>
                        <a:path w="4" h="12">
                          <a:moveTo>
                            <a:pt x="4" y="0"/>
                          </a:moveTo>
                          <a:lnTo>
                            <a:pt x="1" y="9"/>
                          </a:lnTo>
                          <a:lnTo>
                            <a:pt x="0" y="12"/>
                          </a:lnTo>
                        </a:path>
                      </a:pathLst>
                    </a:custGeom>
                    <a:noFill/>
                    <a:ln w="1588">
                      <a:solidFill>
                        <a:srgbClr val="728944"/>
                      </a:solidFill>
                      <a:prstDash val="solid"/>
                      <a:round/>
                      <a:headEnd/>
                      <a:tailEnd/>
                    </a:ln>
                  </p:spPr>
                  <p:txBody>
                    <a:bodyPr/>
                    <a:lstStyle/>
                    <a:p>
                      <a:endParaRPr lang="en-US"/>
                    </a:p>
                  </p:txBody>
                </p:sp>
                <p:sp>
                  <p:nvSpPr>
                    <p:cNvPr id="118" name="Freeform 77"/>
                    <p:cNvSpPr>
                      <a:spLocks/>
                    </p:cNvSpPr>
                    <p:nvPr/>
                  </p:nvSpPr>
                  <p:spPr bwMode="auto">
                    <a:xfrm>
                      <a:off x="3885" y="1202"/>
                      <a:ext cx="9" cy="7"/>
                    </a:xfrm>
                    <a:custGeom>
                      <a:avLst/>
                      <a:gdLst/>
                      <a:ahLst/>
                      <a:cxnLst>
                        <a:cxn ang="0">
                          <a:pos x="9" y="0"/>
                        </a:cxn>
                        <a:cxn ang="0">
                          <a:pos x="2" y="4"/>
                        </a:cxn>
                        <a:cxn ang="0">
                          <a:pos x="0" y="7"/>
                        </a:cxn>
                      </a:cxnLst>
                      <a:rect l="0" t="0" r="r" b="b"/>
                      <a:pathLst>
                        <a:path w="9" h="7">
                          <a:moveTo>
                            <a:pt x="9" y="0"/>
                          </a:moveTo>
                          <a:lnTo>
                            <a:pt x="2" y="4"/>
                          </a:lnTo>
                          <a:lnTo>
                            <a:pt x="0" y="7"/>
                          </a:lnTo>
                        </a:path>
                      </a:pathLst>
                    </a:custGeom>
                    <a:noFill/>
                    <a:ln w="1588">
                      <a:solidFill>
                        <a:srgbClr val="728944"/>
                      </a:solidFill>
                      <a:prstDash val="solid"/>
                      <a:round/>
                      <a:headEnd/>
                      <a:tailEnd/>
                    </a:ln>
                  </p:spPr>
                  <p:txBody>
                    <a:bodyPr/>
                    <a:lstStyle/>
                    <a:p>
                      <a:endParaRPr lang="en-US"/>
                    </a:p>
                  </p:txBody>
                </p:sp>
                <p:sp>
                  <p:nvSpPr>
                    <p:cNvPr id="119" name="Line 78"/>
                    <p:cNvSpPr>
                      <a:spLocks noChangeShapeType="1"/>
                    </p:cNvSpPr>
                    <p:nvPr/>
                  </p:nvSpPr>
                  <p:spPr bwMode="auto">
                    <a:xfrm flipH="1">
                      <a:off x="3879" y="1220"/>
                      <a:ext cx="2" cy="12"/>
                    </a:xfrm>
                    <a:prstGeom prst="line">
                      <a:avLst/>
                    </a:prstGeom>
                    <a:noFill/>
                    <a:ln w="1588">
                      <a:solidFill>
                        <a:srgbClr val="728944"/>
                      </a:solidFill>
                      <a:round/>
                      <a:headEnd/>
                      <a:tailEnd/>
                    </a:ln>
                  </p:spPr>
                  <p:txBody>
                    <a:bodyPr/>
                    <a:lstStyle/>
                    <a:p>
                      <a:endParaRPr lang="en-US"/>
                    </a:p>
                  </p:txBody>
                </p:sp>
                <p:sp>
                  <p:nvSpPr>
                    <p:cNvPr id="120" name="Line 79"/>
                    <p:cNvSpPr>
                      <a:spLocks noChangeShapeType="1"/>
                    </p:cNvSpPr>
                    <p:nvPr/>
                  </p:nvSpPr>
                  <p:spPr bwMode="auto">
                    <a:xfrm flipH="1">
                      <a:off x="3876" y="1244"/>
                      <a:ext cx="2" cy="12"/>
                    </a:xfrm>
                    <a:prstGeom prst="line">
                      <a:avLst/>
                    </a:prstGeom>
                    <a:noFill/>
                    <a:ln w="1588">
                      <a:solidFill>
                        <a:srgbClr val="728944"/>
                      </a:solidFill>
                      <a:round/>
                      <a:headEnd/>
                      <a:tailEnd/>
                    </a:ln>
                  </p:spPr>
                  <p:txBody>
                    <a:bodyPr/>
                    <a:lstStyle/>
                    <a:p>
                      <a:endParaRPr lang="en-US"/>
                    </a:p>
                  </p:txBody>
                </p:sp>
                <p:sp>
                  <p:nvSpPr>
                    <p:cNvPr id="121" name="Line 80"/>
                    <p:cNvSpPr>
                      <a:spLocks noChangeShapeType="1"/>
                    </p:cNvSpPr>
                    <p:nvPr/>
                  </p:nvSpPr>
                  <p:spPr bwMode="auto">
                    <a:xfrm>
                      <a:off x="3879" y="1268"/>
                      <a:ext cx="3" cy="10"/>
                    </a:xfrm>
                    <a:prstGeom prst="line">
                      <a:avLst/>
                    </a:prstGeom>
                    <a:noFill/>
                    <a:ln w="1588">
                      <a:solidFill>
                        <a:srgbClr val="728944"/>
                      </a:solidFill>
                      <a:round/>
                      <a:headEnd/>
                      <a:tailEnd/>
                    </a:ln>
                  </p:spPr>
                  <p:txBody>
                    <a:bodyPr/>
                    <a:lstStyle/>
                    <a:p>
                      <a:endParaRPr lang="en-US"/>
                    </a:p>
                  </p:txBody>
                </p:sp>
                <p:sp>
                  <p:nvSpPr>
                    <p:cNvPr id="122" name="Freeform 81"/>
                    <p:cNvSpPr>
                      <a:spLocks/>
                    </p:cNvSpPr>
                    <p:nvPr/>
                  </p:nvSpPr>
                  <p:spPr bwMode="auto">
                    <a:xfrm>
                      <a:off x="3884" y="1290"/>
                      <a:ext cx="0" cy="12"/>
                    </a:xfrm>
                    <a:custGeom>
                      <a:avLst/>
                      <a:gdLst/>
                      <a:ahLst/>
                      <a:cxnLst>
                        <a:cxn ang="0">
                          <a:pos x="0" y="0"/>
                        </a:cxn>
                        <a:cxn ang="0">
                          <a:pos x="0" y="9"/>
                        </a:cxn>
                        <a:cxn ang="0">
                          <a:pos x="0" y="12"/>
                        </a:cxn>
                      </a:cxnLst>
                      <a:rect l="0" t="0" r="r" b="b"/>
                      <a:pathLst>
                        <a:path h="12">
                          <a:moveTo>
                            <a:pt x="0" y="0"/>
                          </a:moveTo>
                          <a:lnTo>
                            <a:pt x="0" y="9"/>
                          </a:lnTo>
                          <a:lnTo>
                            <a:pt x="0" y="12"/>
                          </a:lnTo>
                        </a:path>
                      </a:pathLst>
                    </a:custGeom>
                    <a:noFill/>
                    <a:ln w="1588">
                      <a:solidFill>
                        <a:srgbClr val="728944"/>
                      </a:solidFill>
                      <a:prstDash val="solid"/>
                      <a:round/>
                      <a:headEnd/>
                      <a:tailEnd/>
                    </a:ln>
                  </p:spPr>
                  <p:txBody>
                    <a:bodyPr/>
                    <a:lstStyle/>
                    <a:p>
                      <a:endParaRPr lang="en-US"/>
                    </a:p>
                  </p:txBody>
                </p:sp>
                <p:sp>
                  <p:nvSpPr>
                    <p:cNvPr id="123" name="Freeform 82"/>
                    <p:cNvSpPr>
                      <a:spLocks/>
                    </p:cNvSpPr>
                    <p:nvPr/>
                  </p:nvSpPr>
                  <p:spPr bwMode="auto">
                    <a:xfrm>
                      <a:off x="3875" y="1314"/>
                      <a:ext cx="4" cy="10"/>
                    </a:xfrm>
                    <a:custGeom>
                      <a:avLst/>
                      <a:gdLst/>
                      <a:ahLst/>
                      <a:cxnLst>
                        <a:cxn ang="0">
                          <a:pos x="4" y="0"/>
                        </a:cxn>
                        <a:cxn ang="0">
                          <a:pos x="1" y="7"/>
                        </a:cxn>
                        <a:cxn ang="0">
                          <a:pos x="0" y="10"/>
                        </a:cxn>
                      </a:cxnLst>
                      <a:rect l="0" t="0" r="r" b="b"/>
                      <a:pathLst>
                        <a:path w="4" h="10">
                          <a:moveTo>
                            <a:pt x="4" y="0"/>
                          </a:moveTo>
                          <a:lnTo>
                            <a:pt x="1" y="7"/>
                          </a:lnTo>
                          <a:lnTo>
                            <a:pt x="0" y="10"/>
                          </a:lnTo>
                        </a:path>
                      </a:pathLst>
                    </a:custGeom>
                    <a:noFill/>
                    <a:ln w="1588">
                      <a:solidFill>
                        <a:srgbClr val="728944"/>
                      </a:solidFill>
                      <a:prstDash val="solid"/>
                      <a:round/>
                      <a:headEnd/>
                      <a:tailEnd/>
                    </a:ln>
                  </p:spPr>
                  <p:txBody>
                    <a:bodyPr/>
                    <a:lstStyle/>
                    <a:p>
                      <a:endParaRPr lang="en-US"/>
                    </a:p>
                  </p:txBody>
                </p:sp>
                <p:sp>
                  <p:nvSpPr>
                    <p:cNvPr id="124" name="Freeform 83"/>
                    <p:cNvSpPr>
                      <a:spLocks/>
                    </p:cNvSpPr>
                    <p:nvPr/>
                  </p:nvSpPr>
                  <p:spPr bwMode="auto">
                    <a:xfrm>
                      <a:off x="3860" y="1335"/>
                      <a:ext cx="9" cy="9"/>
                    </a:xfrm>
                    <a:custGeom>
                      <a:avLst/>
                      <a:gdLst/>
                      <a:ahLst/>
                      <a:cxnLst>
                        <a:cxn ang="0">
                          <a:pos x="9" y="0"/>
                        </a:cxn>
                        <a:cxn ang="0">
                          <a:pos x="6" y="3"/>
                        </a:cxn>
                        <a:cxn ang="0">
                          <a:pos x="0" y="9"/>
                        </a:cxn>
                      </a:cxnLst>
                      <a:rect l="0" t="0" r="r" b="b"/>
                      <a:pathLst>
                        <a:path w="9" h="9">
                          <a:moveTo>
                            <a:pt x="9" y="0"/>
                          </a:moveTo>
                          <a:lnTo>
                            <a:pt x="6" y="3"/>
                          </a:lnTo>
                          <a:lnTo>
                            <a:pt x="0" y="9"/>
                          </a:lnTo>
                        </a:path>
                      </a:pathLst>
                    </a:custGeom>
                    <a:noFill/>
                    <a:ln w="1588">
                      <a:solidFill>
                        <a:srgbClr val="728944"/>
                      </a:solidFill>
                      <a:prstDash val="solid"/>
                      <a:round/>
                      <a:headEnd/>
                      <a:tailEnd/>
                    </a:ln>
                  </p:spPr>
                  <p:txBody>
                    <a:bodyPr/>
                    <a:lstStyle/>
                    <a:p>
                      <a:endParaRPr lang="en-US"/>
                    </a:p>
                  </p:txBody>
                </p:sp>
                <p:sp>
                  <p:nvSpPr>
                    <p:cNvPr id="125" name="Freeform 84"/>
                    <p:cNvSpPr>
                      <a:spLocks/>
                    </p:cNvSpPr>
                    <p:nvPr/>
                  </p:nvSpPr>
                  <p:spPr bwMode="auto">
                    <a:xfrm>
                      <a:off x="3843" y="1353"/>
                      <a:ext cx="9" cy="9"/>
                    </a:xfrm>
                    <a:custGeom>
                      <a:avLst/>
                      <a:gdLst/>
                      <a:ahLst/>
                      <a:cxnLst>
                        <a:cxn ang="0">
                          <a:pos x="9" y="0"/>
                        </a:cxn>
                        <a:cxn ang="0">
                          <a:pos x="8" y="0"/>
                        </a:cxn>
                        <a:cxn ang="0">
                          <a:pos x="0" y="9"/>
                        </a:cxn>
                      </a:cxnLst>
                      <a:rect l="0" t="0" r="r" b="b"/>
                      <a:pathLst>
                        <a:path w="9" h="9">
                          <a:moveTo>
                            <a:pt x="9" y="0"/>
                          </a:moveTo>
                          <a:lnTo>
                            <a:pt x="8" y="0"/>
                          </a:lnTo>
                          <a:lnTo>
                            <a:pt x="0" y="9"/>
                          </a:lnTo>
                        </a:path>
                      </a:pathLst>
                    </a:custGeom>
                    <a:noFill/>
                    <a:ln w="1588">
                      <a:solidFill>
                        <a:srgbClr val="728944"/>
                      </a:solidFill>
                      <a:prstDash val="solid"/>
                      <a:round/>
                      <a:headEnd/>
                      <a:tailEnd/>
                    </a:ln>
                  </p:spPr>
                  <p:txBody>
                    <a:bodyPr/>
                    <a:lstStyle/>
                    <a:p>
                      <a:endParaRPr lang="en-US"/>
                    </a:p>
                  </p:txBody>
                </p:sp>
                <p:sp>
                  <p:nvSpPr>
                    <p:cNvPr id="126" name="Line 85"/>
                    <p:cNvSpPr>
                      <a:spLocks noChangeShapeType="1"/>
                    </p:cNvSpPr>
                    <p:nvPr/>
                  </p:nvSpPr>
                  <p:spPr bwMode="auto">
                    <a:xfrm flipH="1">
                      <a:off x="3837" y="1372"/>
                      <a:ext cx="2" cy="12"/>
                    </a:xfrm>
                    <a:prstGeom prst="line">
                      <a:avLst/>
                    </a:prstGeom>
                    <a:noFill/>
                    <a:ln w="1588">
                      <a:solidFill>
                        <a:srgbClr val="728944"/>
                      </a:solidFill>
                      <a:round/>
                      <a:headEnd/>
                      <a:tailEnd/>
                    </a:ln>
                  </p:spPr>
                  <p:txBody>
                    <a:bodyPr/>
                    <a:lstStyle/>
                    <a:p>
                      <a:endParaRPr lang="en-US"/>
                    </a:p>
                  </p:txBody>
                </p:sp>
                <p:sp>
                  <p:nvSpPr>
                    <p:cNvPr id="127" name="Line 86"/>
                    <p:cNvSpPr>
                      <a:spLocks noChangeShapeType="1"/>
                    </p:cNvSpPr>
                    <p:nvPr/>
                  </p:nvSpPr>
                  <p:spPr bwMode="auto">
                    <a:xfrm flipH="1">
                      <a:off x="3834" y="1396"/>
                      <a:ext cx="2" cy="12"/>
                    </a:xfrm>
                    <a:prstGeom prst="line">
                      <a:avLst/>
                    </a:prstGeom>
                    <a:noFill/>
                    <a:ln w="1588">
                      <a:solidFill>
                        <a:srgbClr val="728944"/>
                      </a:solidFill>
                      <a:round/>
                      <a:headEnd/>
                      <a:tailEnd/>
                    </a:ln>
                  </p:spPr>
                  <p:txBody>
                    <a:bodyPr/>
                    <a:lstStyle/>
                    <a:p>
                      <a:endParaRPr lang="en-US"/>
                    </a:p>
                  </p:txBody>
                </p:sp>
                <p:sp>
                  <p:nvSpPr>
                    <p:cNvPr id="128" name="Freeform 87"/>
                    <p:cNvSpPr>
                      <a:spLocks/>
                    </p:cNvSpPr>
                    <p:nvPr/>
                  </p:nvSpPr>
                  <p:spPr bwMode="auto">
                    <a:xfrm>
                      <a:off x="3836" y="1420"/>
                      <a:ext cx="1" cy="11"/>
                    </a:xfrm>
                    <a:custGeom>
                      <a:avLst/>
                      <a:gdLst/>
                      <a:ahLst/>
                      <a:cxnLst>
                        <a:cxn ang="0">
                          <a:pos x="0" y="0"/>
                        </a:cxn>
                        <a:cxn ang="0">
                          <a:pos x="1" y="9"/>
                        </a:cxn>
                        <a:cxn ang="0">
                          <a:pos x="1" y="11"/>
                        </a:cxn>
                      </a:cxnLst>
                      <a:rect l="0" t="0" r="r" b="b"/>
                      <a:pathLst>
                        <a:path w="1" h="11">
                          <a:moveTo>
                            <a:pt x="0" y="0"/>
                          </a:moveTo>
                          <a:lnTo>
                            <a:pt x="1" y="9"/>
                          </a:lnTo>
                          <a:lnTo>
                            <a:pt x="1" y="11"/>
                          </a:lnTo>
                        </a:path>
                      </a:pathLst>
                    </a:custGeom>
                    <a:noFill/>
                    <a:ln w="1588">
                      <a:solidFill>
                        <a:srgbClr val="728944"/>
                      </a:solidFill>
                      <a:prstDash val="solid"/>
                      <a:round/>
                      <a:headEnd/>
                      <a:tailEnd/>
                    </a:ln>
                  </p:spPr>
                  <p:txBody>
                    <a:bodyPr/>
                    <a:lstStyle/>
                    <a:p>
                      <a:endParaRPr lang="en-US"/>
                    </a:p>
                  </p:txBody>
                </p:sp>
                <p:sp>
                  <p:nvSpPr>
                    <p:cNvPr id="129" name="Freeform 88"/>
                    <p:cNvSpPr>
                      <a:spLocks/>
                    </p:cNvSpPr>
                    <p:nvPr/>
                  </p:nvSpPr>
                  <p:spPr bwMode="auto">
                    <a:xfrm>
                      <a:off x="3840" y="1443"/>
                      <a:ext cx="2" cy="12"/>
                    </a:xfrm>
                    <a:custGeom>
                      <a:avLst/>
                      <a:gdLst/>
                      <a:ahLst/>
                      <a:cxnLst>
                        <a:cxn ang="0">
                          <a:pos x="0" y="0"/>
                        </a:cxn>
                        <a:cxn ang="0">
                          <a:pos x="0" y="1"/>
                        </a:cxn>
                        <a:cxn ang="0">
                          <a:pos x="2" y="12"/>
                        </a:cxn>
                      </a:cxnLst>
                      <a:rect l="0" t="0" r="r" b="b"/>
                      <a:pathLst>
                        <a:path w="2" h="12">
                          <a:moveTo>
                            <a:pt x="0" y="0"/>
                          </a:moveTo>
                          <a:lnTo>
                            <a:pt x="0" y="1"/>
                          </a:lnTo>
                          <a:lnTo>
                            <a:pt x="2" y="12"/>
                          </a:lnTo>
                        </a:path>
                      </a:pathLst>
                    </a:custGeom>
                    <a:noFill/>
                    <a:ln w="1588">
                      <a:solidFill>
                        <a:srgbClr val="728944"/>
                      </a:solidFill>
                      <a:prstDash val="solid"/>
                      <a:round/>
                      <a:headEnd/>
                      <a:tailEnd/>
                    </a:ln>
                  </p:spPr>
                  <p:txBody>
                    <a:bodyPr/>
                    <a:lstStyle/>
                    <a:p>
                      <a:endParaRPr lang="en-US"/>
                    </a:p>
                  </p:txBody>
                </p:sp>
                <p:sp>
                  <p:nvSpPr>
                    <p:cNvPr id="130" name="Freeform 89"/>
                    <p:cNvSpPr>
                      <a:spLocks/>
                    </p:cNvSpPr>
                    <p:nvPr/>
                  </p:nvSpPr>
                  <p:spPr bwMode="auto">
                    <a:xfrm>
                      <a:off x="3828" y="1465"/>
                      <a:ext cx="9" cy="7"/>
                    </a:xfrm>
                    <a:custGeom>
                      <a:avLst/>
                      <a:gdLst/>
                      <a:ahLst/>
                      <a:cxnLst>
                        <a:cxn ang="0">
                          <a:pos x="9" y="0"/>
                        </a:cxn>
                        <a:cxn ang="0">
                          <a:pos x="3" y="6"/>
                        </a:cxn>
                        <a:cxn ang="0">
                          <a:pos x="0" y="7"/>
                        </a:cxn>
                      </a:cxnLst>
                      <a:rect l="0" t="0" r="r" b="b"/>
                      <a:pathLst>
                        <a:path w="9" h="7">
                          <a:moveTo>
                            <a:pt x="9" y="0"/>
                          </a:moveTo>
                          <a:lnTo>
                            <a:pt x="3" y="6"/>
                          </a:lnTo>
                          <a:lnTo>
                            <a:pt x="0" y="7"/>
                          </a:lnTo>
                        </a:path>
                      </a:pathLst>
                    </a:custGeom>
                    <a:noFill/>
                    <a:ln w="1588">
                      <a:solidFill>
                        <a:srgbClr val="728944"/>
                      </a:solidFill>
                      <a:prstDash val="solid"/>
                      <a:round/>
                      <a:headEnd/>
                      <a:tailEnd/>
                    </a:ln>
                  </p:spPr>
                  <p:txBody>
                    <a:bodyPr/>
                    <a:lstStyle/>
                    <a:p>
                      <a:endParaRPr lang="en-US"/>
                    </a:p>
                  </p:txBody>
                </p:sp>
                <p:sp>
                  <p:nvSpPr>
                    <p:cNvPr id="131" name="Freeform 90"/>
                    <p:cNvSpPr>
                      <a:spLocks/>
                    </p:cNvSpPr>
                    <p:nvPr/>
                  </p:nvSpPr>
                  <p:spPr bwMode="auto">
                    <a:xfrm>
                      <a:off x="3815" y="1461"/>
                      <a:ext cx="6" cy="11"/>
                    </a:xfrm>
                    <a:custGeom>
                      <a:avLst/>
                      <a:gdLst/>
                      <a:ahLst/>
                      <a:cxnLst>
                        <a:cxn ang="0">
                          <a:pos x="6" y="11"/>
                        </a:cxn>
                        <a:cxn ang="0">
                          <a:pos x="4" y="6"/>
                        </a:cxn>
                        <a:cxn ang="0">
                          <a:pos x="0" y="0"/>
                        </a:cxn>
                      </a:cxnLst>
                      <a:rect l="0" t="0" r="r" b="b"/>
                      <a:pathLst>
                        <a:path w="6" h="11">
                          <a:moveTo>
                            <a:pt x="6" y="11"/>
                          </a:moveTo>
                          <a:lnTo>
                            <a:pt x="4" y="6"/>
                          </a:lnTo>
                          <a:lnTo>
                            <a:pt x="0" y="0"/>
                          </a:lnTo>
                        </a:path>
                      </a:pathLst>
                    </a:custGeom>
                    <a:noFill/>
                    <a:ln w="1588">
                      <a:solidFill>
                        <a:srgbClr val="728944"/>
                      </a:solidFill>
                      <a:prstDash val="solid"/>
                      <a:round/>
                      <a:headEnd/>
                      <a:tailEnd/>
                    </a:ln>
                  </p:spPr>
                  <p:txBody>
                    <a:bodyPr/>
                    <a:lstStyle/>
                    <a:p>
                      <a:endParaRPr lang="en-US"/>
                    </a:p>
                  </p:txBody>
                </p:sp>
                <p:sp>
                  <p:nvSpPr>
                    <p:cNvPr id="132" name="Freeform 91"/>
                    <p:cNvSpPr>
                      <a:spLocks/>
                    </p:cNvSpPr>
                    <p:nvPr/>
                  </p:nvSpPr>
                  <p:spPr bwMode="auto">
                    <a:xfrm>
                      <a:off x="3797" y="1447"/>
                      <a:ext cx="11" cy="6"/>
                    </a:xfrm>
                    <a:custGeom>
                      <a:avLst/>
                      <a:gdLst/>
                      <a:ahLst/>
                      <a:cxnLst>
                        <a:cxn ang="0">
                          <a:pos x="11" y="6"/>
                        </a:cxn>
                        <a:cxn ang="0">
                          <a:pos x="5" y="3"/>
                        </a:cxn>
                        <a:cxn ang="0">
                          <a:pos x="0" y="0"/>
                        </a:cxn>
                      </a:cxnLst>
                      <a:rect l="0" t="0" r="r" b="b"/>
                      <a:pathLst>
                        <a:path w="11" h="6">
                          <a:moveTo>
                            <a:pt x="11" y="6"/>
                          </a:moveTo>
                          <a:lnTo>
                            <a:pt x="5" y="3"/>
                          </a:lnTo>
                          <a:lnTo>
                            <a:pt x="0" y="0"/>
                          </a:lnTo>
                        </a:path>
                      </a:pathLst>
                    </a:custGeom>
                    <a:noFill/>
                    <a:ln w="1588">
                      <a:solidFill>
                        <a:srgbClr val="728944"/>
                      </a:solidFill>
                      <a:prstDash val="solid"/>
                      <a:round/>
                      <a:headEnd/>
                      <a:tailEnd/>
                    </a:ln>
                  </p:spPr>
                  <p:txBody>
                    <a:bodyPr/>
                    <a:lstStyle/>
                    <a:p>
                      <a:endParaRPr lang="en-US"/>
                    </a:p>
                  </p:txBody>
                </p:sp>
                <p:sp>
                  <p:nvSpPr>
                    <p:cNvPr id="133" name="Freeform 92"/>
                    <p:cNvSpPr>
                      <a:spLocks/>
                    </p:cNvSpPr>
                    <p:nvPr/>
                  </p:nvSpPr>
                  <p:spPr bwMode="auto">
                    <a:xfrm>
                      <a:off x="3773" y="1449"/>
                      <a:ext cx="12" cy="3"/>
                    </a:xfrm>
                    <a:custGeom>
                      <a:avLst/>
                      <a:gdLst/>
                      <a:ahLst/>
                      <a:cxnLst>
                        <a:cxn ang="0">
                          <a:pos x="12" y="0"/>
                        </a:cxn>
                        <a:cxn ang="0">
                          <a:pos x="12" y="1"/>
                        </a:cxn>
                        <a:cxn ang="0">
                          <a:pos x="0" y="3"/>
                        </a:cxn>
                      </a:cxnLst>
                      <a:rect l="0" t="0" r="r" b="b"/>
                      <a:pathLst>
                        <a:path w="12" h="3">
                          <a:moveTo>
                            <a:pt x="12" y="0"/>
                          </a:moveTo>
                          <a:lnTo>
                            <a:pt x="12" y="1"/>
                          </a:lnTo>
                          <a:lnTo>
                            <a:pt x="0" y="3"/>
                          </a:lnTo>
                        </a:path>
                      </a:pathLst>
                    </a:custGeom>
                    <a:noFill/>
                    <a:ln w="1588">
                      <a:solidFill>
                        <a:srgbClr val="728944"/>
                      </a:solidFill>
                      <a:prstDash val="solid"/>
                      <a:round/>
                      <a:headEnd/>
                      <a:tailEnd/>
                    </a:ln>
                  </p:spPr>
                  <p:txBody>
                    <a:bodyPr/>
                    <a:lstStyle/>
                    <a:p>
                      <a:endParaRPr lang="en-US"/>
                    </a:p>
                  </p:txBody>
                </p:sp>
                <p:sp>
                  <p:nvSpPr>
                    <p:cNvPr id="134" name="Freeform 93"/>
                    <p:cNvSpPr>
                      <a:spLocks/>
                    </p:cNvSpPr>
                    <p:nvPr/>
                  </p:nvSpPr>
                  <p:spPr bwMode="auto">
                    <a:xfrm>
                      <a:off x="3761" y="1434"/>
                      <a:ext cx="3" cy="10"/>
                    </a:xfrm>
                    <a:custGeom>
                      <a:avLst/>
                      <a:gdLst/>
                      <a:ahLst/>
                      <a:cxnLst>
                        <a:cxn ang="0">
                          <a:pos x="3" y="10"/>
                        </a:cxn>
                        <a:cxn ang="0">
                          <a:pos x="0" y="0"/>
                        </a:cxn>
                        <a:cxn ang="0">
                          <a:pos x="0" y="0"/>
                        </a:cxn>
                      </a:cxnLst>
                      <a:rect l="0" t="0" r="r" b="b"/>
                      <a:pathLst>
                        <a:path w="3" h="10">
                          <a:moveTo>
                            <a:pt x="3" y="10"/>
                          </a:moveTo>
                          <a:lnTo>
                            <a:pt x="0" y="0"/>
                          </a:lnTo>
                          <a:lnTo>
                            <a:pt x="0" y="0"/>
                          </a:lnTo>
                        </a:path>
                      </a:pathLst>
                    </a:custGeom>
                    <a:noFill/>
                    <a:ln w="1588">
                      <a:solidFill>
                        <a:srgbClr val="728944"/>
                      </a:solidFill>
                      <a:prstDash val="solid"/>
                      <a:round/>
                      <a:headEnd/>
                      <a:tailEnd/>
                    </a:ln>
                  </p:spPr>
                  <p:txBody>
                    <a:bodyPr/>
                    <a:lstStyle/>
                    <a:p>
                      <a:endParaRPr lang="en-US"/>
                    </a:p>
                  </p:txBody>
                </p:sp>
                <p:sp>
                  <p:nvSpPr>
                    <p:cNvPr id="135" name="Freeform 94"/>
                    <p:cNvSpPr>
                      <a:spLocks/>
                    </p:cNvSpPr>
                    <p:nvPr/>
                  </p:nvSpPr>
                  <p:spPr bwMode="auto">
                    <a:xfrm>
                      <a:off x="3749" y="1413"/>
                      <a:ext cx="9" cy="9"/>
                    </a:xfrm>
                    <a:custGeom>
                      <a:avLst/>
                      <a:gdLst/>
                      <a:ahLst/>
                      <a:cxnLst>
                        <a:cxn ang="0">
                          <a:pos x="9" y="9"/>
                        </a:cxn>
                        <a:cxn ang="0">
                          <a:pos x="2" y="3"/>
                        </a:cxn>
                        <a:cxn ang="0">
                          <a:pos x="0" y="0"/>
                        </a:cxn>
                      </a:cxnLst>
                      <a:rect l="0" t="0" r="r" b="b"/>
                      <a:pathLst>
                        <a:path w="9" h="9">
                          <a:moveTo>
                            <a:pt x="9" y="9"/>
                          </a:moveTo>
                          <a:lnTo>
                            <a:pt x="2" y="3"/>
                          </a:lnTo>
                          <a:lnTo>
                            <a:pt x="0" y="0"/>
                          </a:lnTo>
                        </a:path>
                      </a:pathLst>
                    </a:custGeom>
                    <a:noFill/>
                    <a:ln w="1588">
                      <a:solidFill>
                        <a:srgbClr val="728944"/>
                      </a:solidFill>
                      <a:prstDash val="solid"/>
                      <a:round/>
                      <a:headEnd/>
                      <a:tailEnd/>
                    </a:ln>
                  </p:spPr>
                  <p:txBody>
                    <a:bodyPr/>
                    <a:lstStyle/>
                    <a:p>
                      <a:endParaRPr lang="en-US"/>
                    </a:p>
                  </p:txBody>
                </p:sp>
                <p:sp>
                  <p:nvSpPr>
                    <p:cNvPr id="136" name="Freeform 95"/>
                    <p:cNvSpPr>
                      <a:spLocks/>
                    </p:cNvSpPr>
                    <p:nvPr/>
                  </p:nvSpPr>
                  <p:spPr bwMode="auto">
                    <a:xfrm>
                      <a:off x="3734" y="1395"/>
                      <a:ext cx="8" cy="9"/>
                    </a:xfrm>
                    <a:custGeom>
                      <a:avLst/>
                      <a:gdLst/>
                      <a:ahLst/>
                      <a:cxnLst>
                        <a:cxn ang="0">
                          <a:pos x="8" y="9"/>
                        </a:cxn>
                        <a:cxn ang="0">
                          <a:pos x="2" y="1"/>
                        </a:cxn>
                        <a:cxn ang="0">
                          <a:pos x="0" y="0"/>
                        </a:cxn>
                      </a:cxnLst>
                      <a:rect l="0" t="0" r="r" b="b"/>
                      <a:pathLst>
                        <a:path w="8" h="9">
                          <a:moveTo>
                            <a:pt x="8" y="9"/>
                          </a:moveTo>
                          <a:lnTo>
                            <a:pt x="2" y="1"/>
                          </a:lnTo>
                          <a:lnTo>
                            <a:pt x="0" y="0"/>
                          </a:lnTo>
                        </a:path>
                      </a:pathLst>
                    </a:custGeom>
                    <a:noFill/>
                    <a:ln w="1588">
                      <a:solidFill>
                        <a:srgbClr val="728944"/>
                      </a:solidFill>
                      <a:prstDash val="solid"/>
                      <a:round/>
                      <a:headEnd/>
                      <a:tailEnd/>
                    </a:ln>
                  </p:spPr>
                  <p:txBody>
                    <a:bodyPr/>
                    <a:lstStyle/>
                    <a:p>
                      <a:endParaRPr lang="en-US"/>
                    </a:p>
                  </p:txBody>
                </p:sp>
                <p:sp>
                  <p:nvSpPr>
                    <p:cNvPr id="137" name="Freeform 96"/>
                    <p:cNvSpPr>
                      <a:spLocks/>
                    </p:cNvSpPr>
                    <p:nvPr/>
                  </p:nvSpPr>
                  <p:spPr bwMode="auto">
                    <a:xfrm>
                      <a:off x="3713" y="1384"/>
                      <a:ext cx="11" cy="5"/>
                    </a:xfrm>
                    <a:custGeom>
                      <a:avLst/>
                      <a:gdLst/>
                      <a:ahLst/>
                      <a:cxnLst>
                        <a:cxn ang="0">
                          <a:pos x="11" y="5"/>
                        </a:cxn>
                        <a:cxn ang="0">
                          <a:pos x="3" y="3"/>
                        </a:cxn>
                        <a:cxn ang="0">
                          <a:pos x="0" y="0"/>
                        </a:cxn>
                      </a:cxnLst>
                      <a:rect l="0" t="0" r="r" b="b"/>
                      <a:pathLst>
                        <a:path w="11" h="5">
                          <a:moveTo>
                            <a:pt x="11" y="5"/>
                          </a:moveTo>
                          <a:lnTo>
                            <a:pt x="3" y="3"/>
                          </a:lnTo>
                          <a:lnTo>
                            <a:pt x="0" y="0"/>
                          </a:lnTo>
                        </a:path>
                      </a:pathLst>
                    </a:custGeom>
                    <a:noFill/>
                    <a:ln w="1588">
                      <a:solidFill>
                        <a:srgbClr val="728944"/>
                      </a:solidFill>
                      <a:prstDash val="solid"/>
                      <a:round/>
                      <a:headEnd/>
                      <a:tailEnd/>
                    </a:ln>
                  </p:spPr>
                  <p:txBody>
                    <a:bodyPr/>
                    <a:lstStyle/>
                    <a:p>
                      <a:endParaRPr lang="en-US"/>
                    </a:p>
                  </p:txBody>
                </p:sp>
                <p:sp>
                  <p:nvSpPr>
                    <p:cNvPr id="138" name="Line 97"/>
                    <p:cNvSpPr>
                      <a:spLocks noChangeShapeType="1"/>
                    </p:cNvSpPr>
                    <p:nvPr/>
                  </p:nvSpPr>
                  <p:spPr bwMode="auto">
                    <a:xfrm flipH="1" flipV="1">
                      <a:off x="3693" y="1375"/>
                      <a:ext cx="11" cy="2"/>
                    </a:xfrm>
                    <a:prstGeom prst="line">
                      <a:avLst/>
                    </a:prstGeom>
                    <a:noFill/>
                    <a:ln w="1588">
                      <a:solidFill>
                        <a:srgbClr val="728944"/>
                      </a:solidFill>
                      <a:round/>
                      <a:headEnd/>
                      <a:tailEnd/>
                    </a:ln>
                  </p:spPr>
                  <p:txBody>
                    <a:bodyPr/>
                    <a:lstStyle/>
                    <a:p>
                      <a:endParaRPr lang="en-US"/>
                    </a:p>
                  </p:txBody>
                </p:sp>
                <p:sp>
                  <p:nvSpPr>
                    <p:cNvPr id="139" name="Freeform 98"/>
                    <p:cNvSpPr>
                      <a:spLocks/>
                    </p:cNvSpPr>
                    <p:nvPr/>
                  </p:nvSpPr>
                  <p:spPr bwMode="auto">
                    <a:xfrm>
                      <a:off x="3669" y="1377"/>
                      <a:ext cx="12" cy="0"/>
                    </a:xfrm>
                    <a:custGeom>
                      <a:avLst/>
                      <a:gdLst/>
                      <a:ahLst/>
                      <a:cxnLst>
                        <a:cxn ang="0">
                          <a:pos x="12" y="0"/>
                        </a:cxn>
                        <a:cxn ang="0">
                          <a:pos x="10" y="0"/>
                        </a:cxn>
                        <a:cxn ang="0">
                          <a:pos x="0" y="0"/>
                        </a:cxn>
                      </a:cxnLst>
                      <a:rect l="0" t="0" r="r" b="b"/>
                      <a:pathLst>
                        <a:path w="12">
                          <a:moveTo>
                            <a:pt x="12" y="0"/>
                          </a:moveTo>
                          <a:lnTo>
                            <a:pt x="10" y="0"/>
                          </a:lnTo>
                          <a:lnTo>
                            <a:pt x="0" y="0"/>
                          </a:lnTo>
                        </a:path>
                      </a:pathLst>
                    </a:custGeom>
                    <a:noFill/>
                    <a:ln w="1588">
                      <a:solidFill>
                        <a:srgbClr val="728944"/>
                      </a:solidFill>
                      <a:prstDash val="solid"/>
                      <a:round/>
                      <a:headEnd/>
                      <a:tailEnd/>
                    </a:ln>
                  </p:spPr>
                  <p:txBody>
                    <a:bodyPr/>
                    <a:lstStyle/>
                    <a:p>
                      <a:endParaRPr lang="en-US"/>
                    </a:p>
                  </p:txBody>
                </p:sp>
                <p:sp>
                  <p:nvSpPr>
                    <p:cNvPr id="140" name="Freeform 99"/>
                    <p:cNvSpPr>
                      <a:spLocks/>
                    </p:cNvSpPr>
                    <p:nvPr/>
                  </p:nvSpPr>
                  <p:spPr bwMode="auto">
                    <a:xfrm>
                      <a:off x="3645" y="1375"/>
                      <a:ext cx="12" cy="3"/>
                    </a:xfrm>
                    <a:custGeom>
                      <a:avLst/>
                      <a:gdLst/>
                      <a:ahLst/>
                      <a:cxnLst>
                        <a:cxn ang="0">
                          <a:pos x="12" y="3"/>
                        </a:cxn>
                        <a:cxn ang="0">
                          <a:pos x="9" y="3"/>
                        </a:cxn>
                        <a:cxn ang="0">
                          <a:pos x="0" y="0"/>
                        </a:cxn>
                      </a:cxnLst>
                      <a:rect l="0" t="0" r="r" b="b"/>
                      <a:pathLst>
                        <a:path w="12" h="3">
                          <a:moveTo>
                            <a:pt x="12" y="3"/>
                          </a:moveTo>
                          <a:lnTo>
                            <a:pt x="9" y="3"/>
                          </a:lnTo>
                          <a:lnTo>
                            <a:pt x="0" y="0"/>
                          </a:lnTo>
                        </a:path>
                      </a:pathLst>
                    </a:custGeom>
                    <a:noFill/>
                    <a:ln w="1588">
                      <a:solidFill>
                        <a:srgbClr val="728944"/>
                      </a:solidFill>
                      <a:prstDash val="solid"/>
                      <a:round/>
                      <a:headEnd/>
                      <a:tailEnd/>
                    </a:ln>
                  </p:spPr>
                  <p:txBody>
                    <a:bodyPr/>
                    <a:lstStyle/>
                    <a:p>
                      <a:endParaRPr lang="en-US"/>
                    </a:p>
                  </p:txBody>
                </p:sp>
                <p:sp>
                  <p:nvSpPr>
                    <p:cNvPr id="141" name="Freeform 100"/>
                    <p:cNvSpPr>
                      <a:spLocks/>
                    </p:cNvSpPr>
                    <p:nvPr/>
                  </p:nvSpPr>
                  <p:spPr bwMode="auto">
                    <a:xfrm>
                      <a:off x="3624" y="1365"/>
                      <a:ext cx="10" cy="6"/>
                    </a:xfrm>
                    <a:custGeom>
                      <a:avLst/>
                      <a:gdLst/>
                      <a:ahLst/>
                      <a:cxnLst>
                        <a:cxn ang="0">
                          <a:pos x="10" y="6"/>
                        </a:cxn>
                        <a:cxn ang="0">
                          <a:pos x="4" y="3"/>
                        </a:cxn>
                        <a:cxn ang="0">
                          <a:pos x="0" y="0"/>
                        </a:cxn>
                      </a:cxnLst>
                      <a:rect l="0" t="0" r="r" b="b"/>
                      <a:pathLst>
                        <a:path w="10" h="6">
                          <a:moveTo>
                            <a:pt x="10" y="6"/>
                          </a:moveTo>
                          <a:lnTo>
                            <a:pt x="4" y="3"/>
                          </a:lnTo>
                          <a:lnTo>
                            <a:pt x="0" y="0"/>
                          </a:lnTo>
                        </a:path>
                      </a:pathLst>
                    </a:custGeom>
                    <a:noFill/>
                    <a:ln w="1588">
                      <a:solidFill>
                        <a:srgbClr val="728944"/>
                      </a:solidFill>
                      <a:prstDash val="solid"/>
                      <a:round/>
                      <a:headEnd/>
                      <a:tailEnd/>
                    </a:ln>
                  </p:spPr>
                  <p:txBody>
                    <a:bodyPr/>
                    <a:lstStyle/>
                    <a:p>
                      <a:endParaRPr lang="en-US"/>
                    </a:p>
                  </p:txBody>
                </p:sp>
                <p:sp>
                  <p:nvSpPr>
                    <p:cNvPr id="142" name="Freeform 101"/>
                    <p:cNvSpPr>
                      <a:spLocks/>
                    </p:cNvSpPr>
                    <p:nvPr/>
                  </p:nvSpPr>
                  <p:spPr bwMode="auto">
                    <a:xfrm>
                      <a:off x="3601" y="1354"/>
                      <a:ext cx="12" cy="6"/>
                    </a:xfrm>
                    <a:custGeom>
                      <a:avLst/>
                      <a:gdLst/>
                      <a:ahLst/>
                      <a:cxnLst>
                        <a:cxn ang="0">
                          <a:pos x="12" y="6"/>
                        </a:cxn>
                        <a:cxn ang="0">
                          <a:pos x="5" y="3"/>
                        </a:cxn>
                        <a:cxn ang="0">
                          <a:pos x="0" y="0"/>
                        </a:cxn>
                      </a:cxnLst>
                      <a:rect l="0" t="0" r="r" b="b"/>
                      <a:pathLst>
                        <a:path w="12" h="6">
                          <a:moveTo>
                            <a:pt x="12" y="6"/>
                          </a:moveTo>
                          <a:lnTo>
                            <a:pt x="5" y="3"/>
                          </a:lnTo>
                          <a:lnTo>
                            <a:pt x="0" y="0"/>
                          </a:lnTo>
                        </a:path>
                      </a:pathLst>
                    </a:custGeom>
                    <a:noFill/>
                    <a:ln w="1588">
                      <a:solidFill>
                        <a:srgbClr val="728944"/>
                      </a:solidFill>
                      <a:prstDash val="solid"/>
                      <a:round/>
                      <a:headEnd/>
                      <a:tailEnd/>
                    </a:ln>
                  </p:spPr>
                  <p:txBody>
                    <a:bodyPr/>
                    <a:lstStyle/>
                    <a:p>
                      <a:endParaRPr lang="en-US"/>
                    </a:p>
                  </p:txBody>
                </p:sp>
                <p:sp>
                  <p:nvSpPr>
                    <p:cNvPr id="143" name="Freeform 102"/>
                    <p:cNvSpPr>
                      <a:spLocks/>
                    </p:cNvSpPr>
                    <p:nvPr/>
                  </p:nvSpPr>
                  <p:spPr bwMode="auto">
                    <a:xfrm>
                      <a:off x="3603" y="1336"/>
                      <a:ext cx="7" cy="11"/>
                    </a:xfrm>
                    <a:custGeom>
                      <a:avLst/>
                      <a:gdLst/>
                      <a:ahLst/>
                      <a:cxnLst>
                        <a:cxn ang="0">
                          <a:pos x="0" y="11"/>
                        </a:cxn>
                        <a:cxn ang="0">
                          <a:pos x="0" y="9"/>
                        </a:cxn>
                        <a:cxn ang="0">
                          <a:pos x="7" y="0"/>
                        </a:cxn>
                      </a:cxnLst>
                      <a:rect l="0" t="0" r="r" b="b"/>
                      <a:pathLst>
                        <a:path w="7" h="11">
                          <a:moveTo>
                            <a:pt x="0" y="11"/>
                          </a:moveTo>
                          <a:lnTo>
                            <a:pt x="0" y="9"/>
                          </a:lnTo>
                          <a:lnTo>
                            <a:pt x="7" y="0"/>
                          </a:lnTo>
                        </a:path>
                      </a:pathLst>
                    </a:custGeom>
                    <a:noFill/>
                    <a:ln w="1588">
                      <a:solidFill>
                        <a:srgbClr val="728944"/>
                      </a:solidFill>
                      <a:prstDash val="solid"/>
                      <a:round/>
                      <a:headEnd/>
                      <a:tailEnd/>
                    </a:ln>
                  </p:spPr>
                  <p:txBody>
                    <a:bodyPr/>
                    <a:lstStyle/>
                    <a:p>
                      <a:endParaRPr lang="en-US"/>
                    </a:p>
                  </p:txBody>
                </p:sp>
                <p:sp>
                  <p:nvSpPr>
                    <p:cNvPr id="144" name="Line 103"/>
                    <p:cNvSpPr>
                      <a:spLocks noChangeShapeType="1"/>
                    </p:cNvSpPr>
                    <p:nvPr/>
                  </p:nvSpPr>
                  <p:spPr bwMode="auto">
                    <a:xfrm flipV="1">
                      <a:off x="3618" y="1317"/>
                      <a:ext cx="7" cy="10"/>
                    </a:xfrm>
                    <a:prstGeom prst="line">
                      <a:avLst/>
                    </a:prstGeom>
                    <a:noFill/>
                    <a:ln w="1588">
                      <a:solidFill>
                        <a:srgbClr val="728944"/>
                      </a:solidFill>
                      <a:round/>
                      <a:headEnd/>
                      <a:tailEnd/>
                    </a:ln>
                  </p:spPr>
                  <p:txBody>
                    <a:bodyPr/>
                    <a:lstStyle/>
                    <a:p>
                      <a:endParaRPr lang="en-US"/>
                    </a:p>
                  </p:txBody>
                </p:sp>
                <p:sp>
                  <p:nvSpPr>
                    <p:cNvPr id="145" name="Line 104"/>
                    <p:cNvSpPr>
                      <a:spLocks noChangeShapeType="1"/>
                    </p:cNvSpPr>
                    <p:nvPr/>
                  </p:nvSpPr>
                  <p:spPr bwMode="auto">
                    <a:xfrm flipV="1">
                      <a:off x="3633" y="1299"/>
                      <a:ext cx="7" cy="9"/>
                    </a:xfrm>
                    <a:prstGeom prst="line">
                      <a:avLst/>
                    </a:prstGeom>
                    <a:noFill/>
                    <a:ln w="1588">
                      <a:solidFill>
                        <a:srgbClr val="728944"/>
                      </a:solidFill>
                      <a:round/>
                      <a:headEnd/>
                      <a:tailEnd/>
                    </a:ln>
                  </p:spPr>
                  <p:txBody>
                    <a:bodyPr/>
                    <a:lstStyle/>
                    <a:p>
                      <a:endParaRPr lang="en-US"/>
                    </a:p>
                  </p:txBody>
                </p:sp>
                <p:sp>
                  <p:nvSpPr>
                    <p:cNvPr id="146" name="Line 105"/>
                    <p:cNvSpPr>
                      <a:spLocks noChangeShapeType="1"/>
                    </p:cNvSpPr>
                    <p:nvPr/>
                  </p:nvSpPr>
                  <p:spPr bwMode="auto">
                    <a:xfrm flipV="1">
                      <a:off x="3646" y="1280"/>
                      <a:ext cx="8" cy="9"/>
                    </a:xfrm>
                    <a:prstGeom prst="line">
                      <a:avLst/>
                    </a:prstGeom>
                    <a:noFill/>
                    <a:ln w="1588">
                      <a:solidFill>
                        <a:srgbClr val="728944"/>
                      </a:solidFill>
                      <a:round/>
                      <a:headEnd/>
                      <a:tailEnd/>
                    </a:ln>
                  </p:spPr>
                  <p:txBody>
                    <a:bodyPr/>
                    <a:lstStyle/>
                    <a:p>
                      <a:endParaRPr lang="en-US"/>
                    </a:p>
                  </p:txBody>
                </p:sp>
                <p:sp>
                  <p:nvSpPr>
                    <p:cNvPr id="147" name="Line 106"/>
                    <p:cNvSpPr>
                      <a:spLocks noChangeShapeType="1"/>
                    </p:cNvSpPr>
                    <p:nvPr/>
                  </p:nvSpPr>
                  <p:spPr bwMode="auto">
                    <a:xfrm flipV="1">
                      <a:off x="3661" y="1257"/>
                      <a:ext cx="0" cy="12"/>
                    </a:xfrm>
                    <a:prstGeom prst="line">
                      <a:avLst/>
                    </a:prstGeom>
                    <a:noFill/>
                    <a:ln w="1588">
                      <a:solidFill>
                        <a:srgbClr val="728944"/>
                      </a:solidFill>
                      <a:round/>
                      <a:headEnd/>
                      <a:tailEnd/>
                    </a:ln>
                  </p:spPr>
                  <p:txBody>
                    <a:bodyPr/>
                    <a:lstStyle/>
                    <a:p>
                      <a:endParaRPr lang="en-US"/>
                    </a:p>
                  </p:txBody>
                </p:sp>
                <p:sp>
                  <p:nvSpPr>
                    <p:cNvPr id="148" name="Line 107"/>
                    <p:cNvSpPr>
                      <a:spLocks noChangeShapeType="1"/>
                    </p:cNvSpPr>
                    <p:nvPr/>
                  </p:nvSpPr>
                  <p:spPr bwMode="auto">
                    <a:xfrm flipV="1">
                      <a:off x="3661" y="1233"/>
                      <a:ext cx="0" cy="12"/>
                    </a:xfrm>
                    <a:prstGeom prst="line">
                      <a:avLst/>
                    </a:prstGeom>
                    <a:noFill/>
                    <a:ln w="1588">
                      <a:solidFill>
                        <a:srgbClr val="728944"/>
                      </a:solidFill>
                      <a:round/>
                      <a:headEnd/>
                      <a:tailEnd/>
                    </a:ln>
                  </p:spPr>
                  <p:txBody>
                    <a:bodyPr/>
                    <a:lstStyle/>
                    <a:p>
                      <a:endParaRPr lang="en-US"/>
                    </a:p>
                  </p:txBody>
                </p:sp>
                <p:sp>
                  <p:nvSpPr>
                    <p:cNvPr id="149" name="Line 108"/>
                    <p:cNvSpPr>
                      <a:spLocks noChangeShapeType="1"/>
                    </p:cNvSpPr>
                    <p:nvPr/>
                  </p:nvSpPr>
                  <p:spPr bwMode="auto">
                    <a:xfrm flipV="1">
                      <a:off x="3660" y="1209"/>
                      <a:ext cx="0" cy="12"/>
                    </a:xfrm>
                    <a:prstGeom prst="line">
                      <a:avLst/>
                    </a:prstGeom>
                    <a:noFill/>
                    <a:ln w="1588">
                      <a:solidFill>
                        <a:srgbClr val="728944"/>
                      </a:solidFill>
                      <a:round/>
                      <a:headEnd/>
                      <a:tailEnd/>
                    </a:ln>
                  </p:spPr>
                  <p:txBody>
                    <a:bodyPr/>
                    <a:lstStyle/>
                    <a:p>
                      <a:endParaRPr lang="en-US"/>
                    </a:p>
                  </p:txBody>
                </p:sp>
                <p:sp>
                  <p:nvSpPr>
                    <p:cNvPr id="150" name="Line 109"/>
                    <p:cNvSpPr>
                      <a:spLocks noChangeShapeType="1"/>
                    </p:cNvSpPr>
                    <p:nvPr/>
                  </p:nvSpPr>
                  <p:spPr bwMode="auto">
                    <a:xfrm flipV="1">
                      <a:off x="3660" y="1185"/>
                      <a:ext cx="0" cy="12"/>
                    </a:xfrm>
                    <a:prstGeom prst="line">
                      <a:avLst/>
                    </a:prstGeom>
                    <a:noFill/>
                    <a:ln w="1588">
                      <a:solidFill>
                        <a:srgbClr val="728944"/>
                      </a:solidFill>
                      <a:round/>
                      <a:headEnd/>
                      <a:tailEnd/>
                    </a:ln>
                  </p:spPr>
                  <p:txBody>
                    <a:bodyPr/>
                    <a:lstStyle/>
                    <a:p>
                      <a:endParaRPr lang="en-US"/>
                    </a:p>
                  </p:txBody>
                </p:sp>
                <p:sp>
                  <p:nvSpPr>
                    <p:cNvPr id="151" name="Line 110"/>
                    <p:cNvSpPr>
                      <a:spLocks noChangeShapeType="1"/>
                    </p:cNvSpPr>
                    <p:nvPr/>
                  </p:nvSpPr>
                  <p:spPr bwMode="auto">
                    <a:xfrm flipV="1">
                      <a:off x="3660" y="1161"/>
                      <a:ext cx="0" cy="12"/>
                    </a:xfrm>
                    <a:prstGeom prst="line">
                      <a:avLst/>
                    </a:prstGeom>
                    <a:noFill/>
                    <a:ln w="1588">
                      <a:solidFill>
                        <a:srgbClr val="728944"/>
                      </a:solidFill>
                      <a:round/>
                      <a:headEnd/>
                      <a:tailEnd/>
                    </a:ln>
                  </p:spPr>
                  <p:txBody>
                    <a:bodyPr/>
                    <a:lstStyle/>
                    <a:p>
                      <a:endParaRPr lang="en-US"/>
                    </a:p>
                  </p:txBody>
                </p:sp>
                <p:sp>
                  <p:nvSpPr>
                    <p:cNvPr id="152" name="Line 111"/>
                    <p:cNvSpPr>
                      <a:spLocks noChangeShapeType="1"/>
                    </p:cNvSpPr>
                    <p:nvPr/>
                  </p:nvSpPr>
                  <p:spPr bwMode="auto">
                    <a:xfrm flipV="1">
                      <a:off x="3661" y="1141"/>
                      <a:ext cx="9" cy="9"/>
                    </a:xfrm>
                    <a:prstGeom prst="line">
                      <a:avLst/>
                    </a:prstGeom>
                    <a:noFill/>
                    <a:ln w="1588">
                      <a:solidFill>
                        <a:srgbClr val="728944"/>
                      </a:solidFill>
                      <a:round/>
                      <a:headEnd/>
                      <a:tailEnd/>
                    </a:ln>
                  </p:spPr>
                  <p:txBody>
                    <a:bodyPr/>
                    <a:lstStyle/>
                    <a:p>
                      <a:endParaRPr lang="en-US"/>
                    </a:p>
                  </p:txBody>
                </p:sp>
                <p:sp>
                  <p:nvSpPr>
                    <p:cNvPr id="153" name="Line 112"/>
                    <p:cNvSpPr>
                      <a:spLocks noChangeShapeType="1"/>
                    </p:cNvSpPr>
                    <p:nvPr/>
                  </p:nvSpPr>
                  <p:spPr bwMode="auto">
                    <a:xfrm flipV="1">
                      <a:off x="3679" y="1133"/>
                      <a:ext cx="12" cy="3"/>
                    </a:xfrm>
                    <a:prstGeom prst="line">
                      <a:avLst/>
                    </a:prstGeom>
                    <a:noFill/>
                    <a:ln w="1588">
                      <a:solidFill>
                        <a:srgbClr val="728944"/>
                      </a:solidFill>
                      <a:round/>
                      <a:headEnd/>
                      <a:tailEnd/>
                    </a:ln>
                  </p:spPr>
                  <p:txBody>
                    <a:bodyPr/>
                    <a:lstStyle/>
                    <a:p>
                      <a:endParaRPr lang="en-US"/>
                    </a:p>
                  </p:txBody>
                </p:sp>
                <p:sp>
                  <p:nvSpPr>
                    <p:cNvPr id="154" name="Line 113"/>
                    <p:cNvSpPr>
                      <a:spLocks noChangeShapeType="1"/>
                    </p:cNvSpPr>
                    <p:nvPr/>
                  </p:nvSpPr>
                  <p:spPr bwMode="auto">
                    <a:xfrm flipV="1">
                      <a:off x="3703" y="1129"/>
                      <a:ext cx="12" cy="3"/>
                    </a:xfrm>
                    <a:prstGeom prst="line">
                      <a:avLst/>
                    </a:prstGeom>
                    <a:noFill/>
                    <a:ln w="1588">
                      <a:solidFill>
                        <a:srgbClr val="728944"/>
                      </a:solidFill>
                      <a:round/>
                      <a:headEnd/>
                      <a:tailEnd/>
                    </a:ln>
                  </p:spPr>
                  <p:txBody>
                    <a:bodyPr/>
                    <a:lstStyle/>
                    <a:p>
                      <a:endParaRPr lang="en-US"/>
                    </a:p>
                  </p:txBody>
                </p:sp>
                <p:sp>
                  <p:nvSpPr>
                    <p:cNvPr id="155" name="Line 114"/>
                    <p:cNvSpPr>
                      <a:spLocks noChangeShapeType="1"/>
                    </p:cNvSpPr>
                    <p:nvPr/>
                  </p:nvSpPr>
                  <p:spPr bwMode="auto">
                    <a:xfrm flipV="1">
                      <a:off x="3719" y="1108"/>
                      <a:ext cx="2" cy="12"/>
                    </a:xfrm>
                    <a:prstGeom prst="line">
                      <a:avLst/>
                    </a:prstGeom>
                    <a:noFill/>
                    <a:ln w="1588">
                      <a:solidFill>
                        <a:srgbClr val="728944"/>
                      </a:solidFill>
                      <a:round/>
                      <a:headEnd/>
                      <a:tailEnd/>
                    </a:ln>
                  </p:spPr>
                  <p:txBody>
                    <a:bodyPr/>
                    <a:lstStyle/>
                    <a:p>
                      <a:endParaRPr lang="en-US"/>
                    </a:p>
                  </p:txBody>
                </p:sp>
                <p:sp>
                  <p:nvSpPr>
                    <p:cNvPr id="156" name="Line 115"/>
                    <p:cNvSpPr>
                      <a:spLocks noChangeShapeType="1"/>
                    </p:cNvSpPr>
                    <p:nvPr/>
                  </p:nvSpPr>
                  <p:spPr bwMode="auto">
                    <a:xfrm flipV="1">
                      <a:off x="3722" y="1084"/>
                      <a:ext cx="3" cy="12"/>
                    </a:xfrm>
                    <a:prstGeom prst="line">
                      <a:avLst/>
                    </a:prstGeom>
                    <a:noFill/>
                    <a:ln w="1588">
                      <a:solidFill>
                        <a:srgbClr val="728944"/>
                      </a:solidFill>
                      <a:round/>
                      <a:headEnd/>
                      <a:tailEnd/>
                    </a:ln>
                  </p:spPr>
                  <p:txBody>
                    <a:bodyPr/>
                    <a:lstStyle/>
                    <a:p>
                      <a:endParaRPr lang="en-US"/>
                    </a:p>
                  </p:txBody>
                </p:sp>
                <p:sp>
                  <p:nvSpPr>
                    <p:cNvPr id="157" name="Line 116"/>
                    <p:cNvSpPr>
                      <a:spLocks noChangeShapeType="1"/>
                    </p:cNvSpPr>
                    <p:nvPr/>
                  </p:nvSpPr>
                  <p:spPr bwMode="auto">
                    <a:xfrm flipV="1">
                      <a:off x="3727" y="1060"/>
                      <a:ext cx="3" cy="12"/>
                    </a:xfrm>
                    <a:prstGeom prst="line">
                      <a:avLst/>
                    </a:prstGeom>
                    <a:noFill/>
                    <a:ln w="1588">
                      <a:solidFill>
                        <a:srgbClr val="728944"/>
                      </a:solidFill>
                      <a:round/>
                      <a:headEnd/>
                      <a:tailEnd/>
                    </a:ln>
                  </p:spPr>
                  <p:txBody>
                    <a:bodyPr/>
                    <a:lstStyle/>
                    <a:p>
                      <a:endParaRPr lang="en-US"/>
                    </a:p>
                  </p:txBody>
                </p:sp>
                <p:sp>
                  <p:nvSpPr>
                    <p:cNvPr id="158" name="Line 117"/>
                    <p:cNvSpPr>
                      <a:spLocks noChangeShapeType="1"/>
                    </p:cNvSpPr>
                    <p:nvPr/>
                  </p:nvSpPr>
                  <p:spPr bwMode="auto">
                    <a:xfrm flipV="1">
                      <a:off x="3731" y="1037"/>
                      <a:ext cx="2" cy="11"/>
                    </a:xfrm>
                    <a:prstGeom prst="line">
                      <a:avLst/>
                    </a:prstGeom>
                    <a:noFill/>
                    <a:ln w="1588">
                      <a:solidFill>
                        <a:srgbClr val="728944"/>
                      </a:solidFill>
                      <a:round/>
                      <a:headEnd/>
                      <a:tailEnd/>
                    </a:ln>
                  </p:spPr>
                  <p:txBody>
                    <a:bodyPr/>
                    <a:lstStyle/>
                    <a:p>
                      <a:endParaRPr lang="en-US"/>
                    </a:p>
                  </p:txBody>
                </p:sp>
                <p:sp>
                  <p:nvSpPr>
                    <p:cNvPr id="159" name="Freeform 118"/>
                    <p:cNvSpPr>
                      <a:spLocks/>
                    </p:cNvSpPr>
                    <p:nvPr/>
                  </p:nvSpPr>
                  <p:spPr bwMode="auto">
                    <a:xfrm>
                      <a:off x="3736" y="1015"/>
                      <a:ext cx="4" cy="10"/>
                    </a:xfrm>
                    <a:custGeom>
                      <a:avLst/>
                      <a:gdLst/>
                      <a:ahLst/>
                      <a:cxnLst>
                        <a:cxn ang="0">
                          <a:pos x="0" y="10"/>
                        </a:cxn>
                        <a:cxn ang="0">
                          <a:pos x="1" y="1"/>
                        </a:cxn>
                        <a:cxn ang="0">
                          <a:pos x="4" y="0"/>
                        </a:cxn>
                      </a:cxnLst>
                      <a:rect l="0" t="0" r="r" b="b"/>
                      <a:pathLst>
                        <a:path w="4" h="10">
                          <a:moveTo>
                            <a:pt x="0" y="10"/>
                          </a:moveTo>
                          <a:lnTo>
                            <a:pt x="1" y="1"/>
                          </a:lnTo>
                          <a:lnTo>
                            <a:pt x="4" y="0"/>
                          </a:lnTo>
                        </a:path>
                      </a:pathLst>
                    </a:custGeom>
                    <a:noFill/>
                    <a:ln w="1588">
                      <a:solidFill>
                        <a:srgbClr val="728944"/>
                      </a:solidFill>
                      <a:prstDash val="solid"/>
                      <a:round/>
                      <a:headEnd/>
                      <a:tailEnd/>
                    </a:ln>
                  </p:spPr>
                  <p:txBody>
                    <a:bodyPr/>
                    <a:lstStyle/>
                    <a:p>
                      <a:endParaRPr lang="en-US"/>
                    </a:p>
                  </p:txBody>
                </p:sp>
                <p:sp>
                  <p:nvSpPr>
                    <p:cNvPr id="160" name="Line 119"/>
                    <p:cNvSpPr>
                      <a:spLocks noChangeShapeType="1"/>
                    </p:cNvSpPr>
                    <p:nvPr/>
                  </p:nvSpPr>
                  <p:spPr bwMode="auto">
                    <a:xfrm flipV="1">
                      <a:off x="3746" y="994"/>
                      <a:ext cx="0" cy="12"/>
                    </a:xfrm>
                    <a:prstGeom prst="line">
                      <a:avLst/>
                    </a:prstGeom>
                    <a:noFill/>
                    <a:ln w="1588">
                      <a:solidFill>
                        <a:srgbClr val="728944"/>
                      </a:solidFill>
                      <a:round/>
                      <a:headEnd/>
                      <a:tailEnd/>
                    </a:ln>
                  </p:spPr>
                  <p:txBody>
                    <a:bodyPr/>
                    <a:lstStyle/>
                    <a:p>
                      <a:endParaRPr lang="en-US"/>
                    </a:p>
                  </p:txBody>
                </p:sp>
                <p:sp>
                  <p:nvSpPr>
                    <p:cNvPr id="161" name="Line 120"/>
                    <p:cNvSpPr>
                      <a:spLocks noChangeShapeType="1"/>
                    </p:cNvSpPr>
                    <p:nvPr/>
                  </p:nvSpPr>
                  <p:spPr bwMode="auto">
                    <a:xfrm flipV="1">
                      <a:off x="3745" y="970"/>
                      <a:ext cx="0" cy="12"/>
                    </a:xfrm>
                    <a:prstGeom prst="line">
                      <a:avLst/>
                    </a:prstGeom>
                    <a:noFill/>
                    <a:ln w="1588">
                      <a:solidFill>
                        <a:srgbClr val="728944"/>
                      </a:solidFill>
                      <a:round/>
                      <a:headEnd/>
                      <a:tailEnd/>
                    </a:ln>
                  </p:spPr>
                  <p:txBody>
                    <a:bodyPr/>
                    <a:lstStyle/>
                    <a:p>
                      <a:endParaRPr lang="en-US"/>
                    </a:p>
                  </p:txBody>
                </p:sp>
                <p:sp>
                  <p:nvSpPr>
                    <p:cNvPr id="162" name="Line 121"/>
                    <p:cNvSpPr>
                      <a:spLocks noChangeShapeType="1"/>
                    </p:cNvSpPr>
                    <p:nvPr/>
                  </p:nvSpPr>
                  <p:spPr bwMode="auto">
                    <a:xfrm flipV="1">
                      <a:off x="3745" y="946"/>
                      <a:ext cx="0" cy="12"/>
                    </a:xfrm>
                    <a:prstGeom prst="line">
                      <a:avLst/>
                    </a:prstGeom>
                    <a:noFill/>
                    <a:ln w="1588">
                      <a:solidFill>
                        <a:srgbClr val="728944"/>
                      </a:solidFill>
                      <a:round/>
                      <a:headEnd/>
                      <a:tailEnd/>
                    </a:ln>
                  </p:spPr>
                  <p:txBody>
                    <a:bodyPr/>
                    <a:lstStyle/>
                    <a:p>
                      <a:endParaRPr lang="en-US"/>
                    </a:p>
                  </p:txBody>
                </p:sp>
                <p:sp>
                  <p:nvSpPr>
                    <p:cNvPr id="163" name="Line 122"/>
                    <p:cNvSpPr>
                      <a:spLocks noChangeShapeType="1"/>
                    </p:cNvSpPr>
                    <p:nvPr/>
                  </p:nvSpPr>
                  <p:spPr bwMode="auto">
                    <a:xfrm flipV="1">
                      <a:off x="3743" y="922"/>
                      <a:ext cx="0" cy="11"/>
                    </a:xfrm>
                    <a:prstGeom prst="line">
                      <a:avLst/>
                    </a:prstGeom>
                    <a:noFill/>
                    <a:ln w="1588">
                      <a:solidFill>
                        <a:srgbClr val="728944"/>
                      </a:solidFill>
                      <a:round/>
                      <a:headEnd/>
                      <a:tailEnd/>
                    </a:ln>
                  </p:spPr>
                  <p:txBody>
                    <a:bodyPr/>
                    <a:lstStyle/>
                    <a:p>
                      <a:endParaRPr lang="en-US"/>
                    </a:p>
                  </p:txBody>
                </p:sp>
                <p:sp>
                  <p:nvSpPr>
                    <p:cNvPr id="164" name="Line 123"/>
                    <p:cNvSpPr>
                      <a:spLocks noChangeShapeType="1"/>
                    </p:cNvSpPr>
                    <p:nvPr/>
                  </p:nvSpPr>
                  <p:spPr bwMode="auto">
                    <a:xfrm flipV="1">
                      <a:off x="3743" y="897"/>
                      <a:ext cx="0" cy="13"/>
                    </a:xfrm>
                    <a:prstGeom prst="line">
                      <a:avLst/>
                    </a:prstGeom>
                    <a:noFill/>
                    <a:ln w="1588">
                      <a:solidFill>
                        <a:srgbClr val="728944"/>
                      </a:solidFill>
                      <a:round/>
                      <a:headEnd/>
                      <a:tailEnd/>
                    </a:ln>
                  </p:spPr>
                  <p:txBody>
                    <a:bodyPr/>
                    <a:lstStyle/>
                    <a:p>
                      <a:endParaRPr lang="en-US"/>
                    </a:p>
                  </p:txBody>
                </p:sp>
                <p:sp>
                  <p:nvSpPr>
                    <p:cNvPr id="165" name="Line 124"/>
                    <p:cNvSpPr>
                      <a:spLocks noChangeShapeType="1"/>
                    </p:cNvSpPr>
                    <p:nvPr/>
                  </p:nvSpPr>
                  <p:spPr bwMode="auto">
                    <a:xfrm flipH="1" flipV="1">
                      <a:off x="3730" y="877"/>
                      <a:ext cx="7" cy="11"/>
                    </a:xfrm>
                    <a:prstGeom prst="line">
                      <a:avLst/>
                    </a:prstGeom>
                    <a:noFill/>
                    <a:ln w="1588">
                      <a:solidFill>
                        <a:srgbClr val="728944"/>
                      </a:solidFill>
                      <a:round/>
                      <a:headEnd/>
                      <a:tailEnd/>
                    </a:ln>
                  </p:spPr>
                  <p:txBody>
                    <a:bodyPr/>
                    <a:lstStyle/>
                    <a:p>
                      <a:endParaRPr lang="en-US"/>
                    </a:p>
                  </p:txBody>
                </p:sp>
                <p:sp>
                  <p:nvSpPr>
                    <p:cNvPr id="166" name="Line 125"/>
                    <p:cNvSpPr>
                      <a:spLocks noChangeShapeType="1"/>
                    </p:cNvSpPr>
                    <p:nvPr/>
                  </p:nvSpPr>
                  <p:spPr bwMode="auto">
                    <a:xfrm flipH="1" flipV="1">
                      <a:off x="3716" y="858"/>
                      <a:ext cx="6" cy="10"/>
                    </a:xfrm>
                    <a:prstGeom prst="line">
                      <a:avLst/>
                    </a:prstGeom>
                    <a:noFill/>
                    <a:ln w="1588">
                      <a:solidFill>
                        <a:srgbClr val="728944"/>
                      </a:solidFill>
                      <a:round/>
                      <a:headEnd/>
                      <a:tailEnd/>
                    </a:ln>
                  </p:spPr>
                  <p:txBody>
                    <a:bodyPr/>
                    <a:lstStyle/>
                    <a:p>
                      <a:endParaRPr lang="en-US"/>
                    </a:p>
                  </p:txBody>
                </p:sp>
                <p:sp>
                  <p:nvSpPr>
                    <p:cNvPr id="167" name="Line 126"/>
                    <p:cNvSpPr>
                      <a:spLocks noChangeShapeType="1"/>
                    </p:cNvSpPr>
                    <p:nvPr/>
                  </p:nvSpPr>
                  <p:spPr bwMode="auto">
                    <a:xfrm flipV="1">
                      <a:off x="3716" y="839"/>
                      <a:ext cx="8" cy="10"/>
                    </a:xfrm>
                    <a:prstGeom prst="line">
                      <a:avLst/>
                    </a:prstGeom>
                    <a:noFill/>
                    <a:ln w="1588">
                      <a:solidFill>
                        <a:srgbClr val="728944"/>
                      </a:solidFill>
                      <a:round/>
                      <a:headEnd/>
                      <a:tailEnd/>
                    </a:ln>
                  </p:spPr>
                  <p:txBody>
                    <a:bodyPr/>
                    <a:lstStyle/>
                    <a:p>
                      <a:endParaRPr lang="en-US"/>
                    </a:p>
                  </p:txBody>
                </p:sp>
                <p:sp>
                  <p:nvSpPr>
                    <p:cNvPr id="168" name="Line 127"/>
                    <p:cNvSpPr>
                      <a:spLocks noChangeShapeType="1"/>
                    </p:cNvSpPr>
                    <p:nvPr/>
                  </p:nvSpPr>
                  <p:spPr bwMode="auto">
                    <a:xfrm flipV="1">
                      <a:off x="3731" y="821"/>
                      <a:ext cx="8" cy="9"/>
                    </a:xfrm>
                    <a:prstGeom prst="line">
                      <a:avLst/>
                    </a:prstGeom>
                    <a:noFill/>
                    <a:ln w="1588">
                      <a:solidFill>
                        <a:srgbClr val="728944"/>
                      </a:solidFill>
                      <a:round/>
                      <a:headEnd/>
                      <a:tailEnd/>
                    </a:ln>
                  </p:spPr>
                  <p:txBody>
                    <a:bodyPr/>
                    <a:lstStyle/>
                    <a:p>
                      <a:endParaRPr lang="en-US"/>
                    </a:p>
                  </p:txBody>
                </p:sp>
                <p:sp>
                  <p:nvSpPr>
                    <p:cNvPr id="169" name="Line 128"/>
                    <p:cNvSpPr>
                      <a:spLocks noChangeShapeType="1"/>
                    </p:cNvSpPr>
                    <p:nvPr/>
                  </p:nvSpPr>
                  <p:spPr bwMode="auto">
                    <a:xfrm flipV="1">
                      <a:off x="3742" y="797"/>
                      <a:ext cx="1" cy="12"/>
                    </a:xfrm>
                    <a:prstGeom prst="line">
                      <a:avLst/>
                    </a:prstGeom>
                    <a:noFill/>
                    <a:ln w="1588">
                      <a:solidFill>
                        <a:srgbClr val="728944"/>
                      </a:solidFill>
                      <a:round/>
                      <a:headEnd/>
                      <a:tailEnd/>
                    </a:ln>
                  </p:spPr>
                  <p:txBody>
                    <a:bodyPr/>
                    <a:lstStyle/>
                    <a:p>
                      <a:endParaRPr lang="en-US"/>
                    </a:p>
                  </p:txBody>
                </p:sp>
                <p:sp>
                  <p:nvSpPr>
                    <p:cNvPr id="170" name="Freeform 129"/>
                    <p:cNvSpPr>
                      <a:spLocks/>
                    </p:cNvSpPr>
                    <p:nvPr/>
                  </p:nvSpPr>
                  <p:spPr bwMode="auto">
                    <a:xfrm>
                      <a:off x="3743" y="783"/>
                      <a:ext cx="9" cy="8"/>
                    </a:xfrm>
                    <a:custGeom>
                      <a:avLst/>
                      <a:gdLst/>
                      <a:ahLst/>
                      <a:cxnLst>
                        <a:cxn ang="0">
                          <a:pos x="0" y="2"/>
                        </a:cxn>
                        <a:cxn ang="0">
                          <a:pos x="2" y="0"/>
                        </a:cxn>
                        <a:cxn ang="0">
                          <a:pos x="9" y="8"/>
                        </a:cxn>
                      </a:cxnLst>
                      <a:rect l="0" t="0" r="r" b="b"/>
                      <a:pathLst>
                        <a:path w="9" h="8">
                          <a:moveTo>
                            <a:pt x="0" y="2"/>
                          </a:moveTo>
                          <a:lnTo>
                            <a:pt x="2" y="0"/>
                          </a:lnTo>
                          <a:lnTo>
                            <a:pt x="9" y="8"/>
                          </a:lnTo>
                        </a:path>
                      </a:pathLst>
                    </a:custGeom>
                    <a:noFill/>
                    <a:ln w="1588">
                      <a:solidFill>
                        <a:srgbClr val="728944"/>
                      </a:solidFill>
                      <a:prstDash val="solid"/>
                      <a:round/>
                      <a:headEnd/>
                      <a:tailEnd/>
                    </a:ln>
                  </p:spPr>
                  <p:txBody>
                    <a:bodyPr/>
                    <a:lstStyle/>
                    <a:p>
                      <a:endParaRPr lang="en-US"/>
                    </a:p>
                  </p:txBody>
                </p:sp>
                <p:sp>
                  <p:nvSpPr>
                    <p:cNvPr id="171" name="Line 130"/>
                    <p:cNvSpPr>
                      <a:spLocks noChangeShapeType="1"/>
                    </p:cNvSpPr>
                    <p:nvPr/>
                  </p:nvSpPr>
                  <p:spPr bwMode="auto">
                    <a:xfrm>
                      <a:off x="3760" y="800"/>
                      <a:ext cx="9" cy="7"/>
                    </a:xfrm>
                    <a:prstGeom prst="line">
                      <a:avLst/>
                    </a:prstGeom>
                    <a:noFill/>
                    <a:ln w="1588">
                      <a:solidFill>
                        <a:srgbClr val="728944"/>
                      </a:solidFill>
                      <a:round/>
                      <a:headEnd/>
                      <a:tailEnd/>
                    </a:ln>
                  </p:spPr>
                  <p:txBody>
                    <a:bodyPr/>
                    <a:lstStyle/>
                    <a:p>
                      <a:endParaRPr lang="en-US"/>
                    </a:p>
                  </p:txBody>
                </p:sp>
                <p:sp>
                  <p:nvSpPr>
                    <p:cNvPr id="172" name="Freeform 131"/>
                    <p:cNvSpPr>
                      <a:spLocks/>
                    </p:cNvSpPr>
                    <p:nvPr/>
                  </p:nvSpPr>
                  <p:spPr bwMode="auto">
                    <a:xfrm>
                      <a:off x="3778" y="816"/>
                      <a:ext cx="9" cy="8"/>
                    </a:xfrm>
                    <a:custGeom>
                      <a:avLst/>
                      <a:gdLst/>
                      <a:ahLst/>
                      <a:cxnLst>
                        <a:cxn ang="0">
                          <a:pos x="0" y="0"/>
                        </a:cxn>
                        <a:cxn ang="0">
                          <a:pos x="4" y="5"/>
                        </a:cxn>
                        <a:cxn ang="0">
                          <a:pos x="9" y="8"/>
                        </a:cxn>
                      </a:cxnLst>
                      <a:rect l="0" t="0" r="r" b="b"/>
                      <a:pathLst>
                        <a:path w="9" h="8">
                          <a:moveTo>
                            <a:pt x="0" y="0"/>
                          </a:moveTo>
                          <a:lnTo>
                            <a:pt x="4" y="5"/>
                          </a:lnTo>
                          <a:lnTo>
                            <a:pt x="9" y="8"/>
                          </a:lnTo>
                        </a:path>
                      </a:pathLst>
                    </a:custGeom>
                    <a:noFill/>
                    <a:ln w="1588">
                      <a:solidFill>
                        <a:srgbClr val="728944"/>
                      </a:solidFill>
                      <a:prstDash val="solid"/>
                      <a:round/>
                      <a:headEnd/>
                      <a:tailEnd/>
                    </a:ln>
                  </p:spPr>
                  <p:txBody>
                    <a:bodyPr/>
                    <a:lstStyle/>
                    <a:p>
                      <a:endParaRPr lang="en-US"/>
                    </a:p>
                  </p:txBody>
                </p:sp>
                <p:sp>
                  <p:nvSpPr>
                    <p:cNvPr id="173" name="Line 132"/>
                    <p:cNvSpPr>
                      <a:spLocks noChangeShapeType="1"/>
                    </p:cNvSpPr>
                    <p:nvPr/>
                  </p:nvSpPr>
                  <p:spPr bwMode="auto">
                    <a:xfrm>
                      <a:off x="3796" y="833"/>
                      <a:ext cx="9" cy="7"/>
                    </a:xfrm>
                    <a:prstGeom prst="line">
                      <a:avLst/>
                    </a:prstGeom>
                    <a:noFill/>
                    <a:ln w="1588">
                      <a:solidFill>
                        <a:srgbClr val="728944"/>
                      </a:solidFill>
                      <a:round/>
                      <a:headEnd/>
                      <a:tailEnd/>
                    </a:ln>
                  </p:spPr>
                  <p:txBody>
                    <a:bodyPr/>
                    <a:lstStyle/>
                    <a:p>
                      <a:endParaRPr lang="en-US"/>
                    </a:p>
                  </p:txBody>
                </p:sp>
                <p:sp>
                  <p:nvSpPr>
                    <p:cNvPr id="174" name="Line 133"/>
                    <p:cNvSpPr>
                      <a:spLocks noChangeShapeType="1"/>
                    </p:cNvSpPr>
                    <p:nvPr/>
                  </p:nvSpPr>
                  <p:spPr bwMode="auto">
                    <a:xfrm>
                      <a:off x="3812" y="849"/>
                      <a:ext cx="9" cy="9"/>
                    </a:xfrm>
                    <a:prstGeom prst="line">
                      <a:avLst/>
                    </a:prstGeom>
                    <a:noFill/>
                    <a:ln w="1588">
                      <a:solidFill>
                        <a:srgbClr val="728944"/>
                      </a:solidFill>
                      <a:round/>
                      <a:headEnd/>
                      <a:tailEnd/>
                    </a:ln>
                  </p:spPr>
                  <p:txBody>
                    <a:bodyPr/>
                    <a:lstStyle/>
                    <a:p>
                      <a:endParaRPr lang="en-US"/>
                    </a:p>
                  </p:txBody>
                </p:sp>
                <p:sp>
                  <p:nvSpPr>
                    <p:cNvPr id="175" name="Line 134"/>
                    <p:cNvSpPr>
                      <a:spLocks noChangeShapeType="1"/>
                    </p:cNvSpPr>
                    <p:nvPr/>
                  </p:nvSpPr>
                  <p:spPr bwMode="auto">
                    <a:xfrm>
                      <a:off x="3830" y="864"/>
                      <a:ext cx="10" cy="6"/>
                    </a:xfrm>
                    <a:prstGeom prst="line">
                      <a:avLst/>
                    </a:prstGeom>
                    <a:noFill/>
                    <a:ln w="1588">
                      <a:solidFill>
                        <a:srgbClr val="728944"/>
                      </a:solidFill>
                      <a:round/>
                      <a:headEnd/>
                      <a:tailEnd/>
                    </a:ln>
                  </p:spPr>
                  <p:txBody>
                    <a:bodyPr/>
                    <a:lstStyle/>
                    <a:p>
                      <a:endParaRPr lang="en-US"/>
                    </a:p>
                  </p:txBody>
                </p:sp>
                <p:sp>
                  <p:nvSpPr>
                    <p:cNvPr id="176" name="Line 135"/>
                    <p:cNvSpPr>
                      <a:spLocks noChangeShapeType="1"/>
                    </p:cNvSpPr>
                    <p:nvPr/>
                  </p:nvSpPr>
                  <p:spPr bwMode="auto">
                    <a:xfrm>
                      <a:off x="3851" y="876"/>
                      <a:ext cx="10" cy="6"/>
                    </a:xfrm>
                    <a:prstGeom prst="line">
                      <a:avLst/>
                    </a:prstGeom>
                    <a:noFill/>
                    <a:ln w="1588">
                      <a:solidFill>
                        <a:srgbClr val="728944"/>
                      </a:solidFill>
                      <a:round/>
                      <a:headEnd/>
                      <a:tailEnd/>
                    </a:ln>
                  </p:spPr>
                  <p:txBody>
                    <a:bodyPr/>
                    <a:lstStyle/>
                    <a:p>
                      <a:endParaRPr lang="en-US"/>
                    </a:p>
                  </p:txBody>
                </p:sp>
                <p:sp>
                  <p:nvSpPr>
                    <p:cNvPr id="177" name="Freeform 136"/>
                    <p:cNvSpPr>
                      <a:spLocks/>
                    </p:cNvSpPr>
                    <p:nvPr/>
                  </p:nvSpPr>
                  <p:spPr bwMode="auto">
                    <a:xfrm>
                      <a:off x="3870" y="891"/>
                      <a:ext cx="8" cy="9"/>
                    </a:xfrm>
                    <a:custGeom>
                      <a:avLst/>
                      <a:gdLst/>
                      <a:ahLst/>
                      <a:cxnLst>
                        <a:cxn ang="0">
                          <a:pos x="0" y="0"/>
                        </a:cxn>
                        <a:cxn ang="0">
                          <a:pos x="3" y="4"/>
                        </a:cxn>
                        <a:cxn ang="0">
                          <a:pos x="8" y="9"/>
                        </a:cxn>
                      </a:cxnLst>
                      <a:rect l="0" t="0" r="r" b="b"/>
                      <a:pathLst>
                        <a:path w="8" h="9">
                          <a:moveTo>
                            <a:pt x="0" y="0"/>
                          </a:moveTo>
                          <a:lnTo>
                            <a:pt x="3" y="4"/>
                          </a:lnTo>
                          <a:lnTo>
                            <a:pt x="8" y="9"/>
                          </a:lnTo>
                        </a:path>
                      </a:pathLst>
                    </a:custGeom>
                    <a:noFill/>
                    <a:ln w="1588">
                      <a:solidFill>
                        <a:srgbClr val="728944"/>
                      </a:solidFill>
                      <a:prstDash val="solid"/>
                      <a:round/>
                      <a:headEnd/>
                      <a:tailEnd/>
                    </a:ln>
                  </p:spPr>
                  <p:txBody>
                    <a:bodyPr/>
                    <a:lstStyle/>
                    <a:p>
                      <a:endParaRPr lang="en-US"/>
                    </a:p>
                  </p:txBody>
                </p:sp>
                <p:sp>
                  <p:nvSpPr>
                    <p:cNvPr id="178" name="Line 137"/>
                    <p:cNvSpPr>
                      <a:spLocks noChangeShapeType="1"/>
                    </p:cNvSpPr>
                    <p:nvPr/>
                  </p:nvSpPr>
                  <p:spPr bwMode="auto">
                    <a:xfrm>
                      <a:off x="3885" y="910"/>
                      <a:ext cx="8" cy="9"/>
                    </a:xfrm>
                    <a:prstGeom prst="line">
                      <a:avLst/>
                    </a:prstGeom>
                    <a:noFill/>
                    <a:ln w="1588">
                      <a:solidFill>
                        <a:srgbClr val="728944"/>
                      </a:solidFill>
                      <a:round/>
                      <a:headEnd/>
                      <a:tailEnd/>
                    </a:ln>
                  </p:spPr>
                  <p:txBody>
                    <a:bodyPr/>
                    <a:lstStyle/>
                    <a:p>
                      <a:endParaRPr lang="en-US"/>
                    </a:p>
                  </p:txBody>
                </p:sp>
                <p:sp>
                  <p:nvSpPr>
                    <p:cNvPr id="179" name="Line 138"/>
                    <p:cNvSpPr>
                      <a:spLocks noChangeShapeType="1"/>
                    </p:cNvSpPr>
                    <p:nvPr/>
                  </p:nvSpPr>
                  <p:spPr bwMode="auto">
                    <a:xfrm>
                      <a:off x="3900" y="928"/>
                      <a:ext cx="8" cy="11"/>
                    </a:xfrm>
                    <a:prstGeom prst="line">
                      <a:avLst/>
                    </a:prstGeom>
                    <a:noFill/>
                    <a:ln w="1588">
                      <a:solidFill>
                        <a:srgbClr val="728944"/>
                      </a:solidFill>
                      <a:round/>
                      <a:headEnd/>
                      <a:tailEnd/>
                    </a:ln>
                  </p:spPr>
                  <p:txBody>
                    <a:bodyPr/>
                    <a:lstStyle/>
                    <a:p>
                      <a:endParaRPr lang="en-US"/>
                    </a:p>
                  </p:txBody>
                </p:sp>
                <p:sp>
                  <p:nvSpPr>
                    <p:cNvPr id="180" name="Line 139"/>
                    <p:cNvSpPr>
                      <a:spLocks noChangeShapeType="1"/>
                    </p:cNvSpPr>
                    <p:nvPr/>
                  </p:nvSpPr>
                  <p:spPr bwMode="auto">
                    <a:xfrm>
                      <a:off x="3915" y="946"/>
                      <a:ext cx="12" cy="0"/>
                    </a:xfrm>
                    <a:prstGeom prst="line">
                      <a:avLst/>
                    </a:prstGeom>
                    <a:noFill/>
                    <a:ln w="1588">
                      <a:solidFill>
                        <a:srgbClr val="728944"/>
                      </a:solidFill>
                      <a:round/>
                      <a:headEnd/>
                      <a:tailEnd/>
                    </a:ln>
                  </p:spPr>
                  <p:txBody>
                    <a:bodyPr/>
                    <a:lstStyle/>
                    <a:p>
                      <a:endParaRPr lang="en-US"/>
                    </a:p>
                  </p:txBody>
                </p:sp>
                <p:sp>
                  <p:nvSpPr>
                    <p:cNvPr id="181" name="Line 140"/>
                    <p:cNvSpPr>
                      <a:spLocks noChangeShapeType="1"/>
                    </p:cNvSpPr>
                    <p:nvPr/>
                  </p:nvSpPr>
                  <p:spPr bwMode="auto">
                    <a:xfrm>
                      <a:off x="3939" y="945"/>
                      <a:ext cx="12" cy="0"/>
                    </a:xfrm>
                    <a:prstGeom prst="line">
                      <a:avLst/>
                    </a:prstGeom>
                    <a:noFill/>
                    <a:ln w="1588">
                      <a:solidFill>
                        <a:srgbClr val="728944"/>
                      </a:solidFill>
                      <a:round/>
                      <a:headEnd/>
                      <a:tailEnd/>
                    </a:ln>
                  </p:spPr>
                  <p:txBody>
                    <a:bodyPr/>
                    <a:lstStyle/>
                    <a:p>
                      <a:endParaRPr lang="en-US"/>
                    </a:p>
                  </p:txBody>
                </p:sp>
                <p:sp>
                  <p:nvSpPr>
                    <p:cNvPr id="182" name="Line 141"/>
                    <p:cNvSpPr>
                      <a:spLocks noChangeShapeType="1"/>
                    </p:cNvSpPr>
                    <p:nvPr/>
                  </p:nvSpPr>
                  <p:spPr bwMode="auto">
                    <a:xfrm>
                      <a:off x="3963" y="943"/>
                      <a:ext cx="12" cy="5"/>
                    </a:xfrm>
                    <a:prstGeom prst="line">
                      <a:avLst/>
                    </a:prstGeom>
                    <a:noFill/>
                    <a:ln w="1588">
                      <a:solidFill>
                        <a:srgbClr val="728944"/>
                      </a:solidFill>
                      <a:round/>
                      <a:headEnd/>
                      <a:tailEnd/>
                    </a:ln>
                  </p:spPr>
                  <p:txBody>
                    <a:bodyPr/>
                    <a:lstStyle/>
                    <a:p>
                      <a:endParaRPr lang="en-US"/>
                    </a:p>
                  </p:txBody>
                </p:sp>
                <p:sp>
                  <p:nvSpPr>
                    <p:cNvPr id="183" name="Line 142"/>
                    <p:cNvSpPr>
                      <a:spLocks noChangeShapeType="1"/>
                    </p:cNvSpPr>
                    <p:nvPr/>
                  </p:nvSpPr>
                  <p:spPr bwMode="auto">
                    <a:xfrm>
                      <a:off x="3985" y="951"/>
                      <a:ext cx="12" cy="3"/>
                    </a:xfrm>
                    <a:prstGeom prst="line">
                      <a:avLst/>
                    </a:prstGeom>
                    <a:noFill/>
                    <a:ln w="1588">
                      <a:solidFill>
                        <a:srgbClr val="728944"/>
                      </a:solidFill>
                      <a:round/>
                      <a:headEnd/>
                      <a:tailEnd/>
                    </a:ln>
                  </p:spPr>
                  <p:txBody>
                    <a:bodyPr/>
                    <a:lstStyle/>
                    <a:p>
                      <a:endParaRPr lang="en-US"/>
                    </a:p>
                  </p:txBody>
                </p:sp>
                <p:sp>
                  <p:nvSpPr>
                    <p:cNvPr id="184" name="Line 143"/>
                    <p:cNvSpPr>
                      <a:spLocks noChangeShapeType="1"/>
                    </p:cNvSpPr>
                    <p:nvPr/>
                  </p:nvSpPr>
                  <p:spPr bwMode="auto">
                    <a:xfrm>
                      <a:off x="4009" y="958"/>
                      <a:ext cx="3" cy="0"/>
                    </a:xfrm>
                    <a:prstGeom prst="line">
                      <a:avLst/>
                    </a:prstGeom>
                    <a:noFill/>
                    <a:ln w="1588">
                      <a:solidFill>
                        <a:srgbClr val="728944"/>
                      </a:solidFill>
                      <a:round/>
                      <a:headEnd/>
                      <a:tailEnd/>
                    </a:ln>
                  </p:spPr>
                  <p:txBody>
                    <a:bodyPr/>
                    <a:lstStyle/>
                    <a:p>
                      <a:endParaRPr lang="en-US"/>
                    </a:p>
                  </p:txBody>
                </p:sp>
                <p:sp>
                  <p:nvSpPr>
                    <p:cNvPr id="185" name="Freeform 144"/>
                    <p:cNvSpPr>
                      <a:spLocks/>
                    </p:cNvSpPr>
                    <p:nvPr/>
                  </p:nvSpPr>
                  <p:spPr bwMode="auto">
                    <a:xfrm>
                      <a:off x="4047" y="898"/>
                      <a:ext cx="508" cy="767"/>
                    </a:xfrm>
                    <a:custGeom>
                      <a:avLst/>
                      <a:gdLst/>
                      <a:ahLst/>
                      <a:cxnLst>
                        <a:cxn ang="0">
                          <a:pos x="264" y="51"/>
                        </a:cxn>
                        <a:cxn ang="0">
                          <a:pos x="270" y="81"/>
                        </a:cxn>
                        <a:cxn ang="0">
                          <a:pos x="291" y="117"/>
                        </a:cxn>
                        <a:cxn ang="0">
                          <a:pos x="306" y="138"/>
                        </a:cxn>
                        <a:cxn ang="0">
                          <a:pos x="330" y="157"/>
                        </a:cxn>
                        <a:cxn ang="0">
                          <a:pos x="340" y="289"/>
                        </a:cxn>
                        <a:cxn ang="0">
                          <a:pos x="349" y="310"/>
                        </a:cxn>
                        <a:cxn ang="0">
                          <a:pos x="376" y="308"/>
                        </a:cxn>
                        <a:cxn ang="0">
                          <a:pos x="400" y="319"/>
                        </a:cxn>
                        <a:cxn ang="0">
                          <a:pos x="427" y="326"/>
                        </a:cxn>
                        <a:cxn ang="0">
                          <a:pos x="451" y="320"/>
                        </a:cxn>
                        <a:cxn ang="0">
                          <a:pos x="460" y="340"/>
                        </a:cxn>
                        <a:cxn ang="0">
                          <a:pos x="443" y="368"/>
                        </a:cxn>
                        <a:cxn ang="0">
                          <a:pos x="436" y="403"/>
                        </a:cxn>
                        <a:cxn ang="0">
                          <a:pos x="443" y="429"/>
                        </a:cxn>
                        <a:cxn ang="0">
                          <a:pos x="467" y="438"/>
                        </a:cxn>
                        <a:cxn ang="0">
                          <a:pos x="499" y="446"/>
                        </a:cxn>
                        <a:cxn ang="0">
                          <a:pos x="508" y="452"/>
                        </a:cxn>
                        <a:cxn ang="0">
                          <a:pos x="494" y="476"/>
                        </a:cxn>
                        <a:cxn ang="0">
                          <a:pos x="473" y="497"/>
                        </a:cxn>
                        <a:cxn ang="0">
                          <a:pos x="449" y="527"/>
                        </a:cxn>
                        <a:cxn ang="0">
                          <a:pos x="454" y="564"/>
                        </a:cxn>
                        <a:cxn ang="0">
                          <a:pos x="455" y="637"/>
                        </a:cxn>
                        <a:cxn ang="0">
                          <a:pos x="421" y="649"/>
                        </a:cxn>
                        <a:cxn ang="0">
                          <a:pos x="364" y="642"/>
                        </a:cxn>
                        <a:cxn ang="0">
                          <a:pos x="289" y="633"/>
                        </a:cxn>
                        <a:cxn ang="0">
                          <a:pos x="267" y="682"/>
                        </a:cxn>
                        <a:cxn ang="0">
                          <a:pos x="279" y="739"/>
                        </a:cxn>
                        <a:cxn ang="0">
                          <a:pos x="254" y="758"/>
                        </a:cxn>
                        <a:cxn ang="0">
                          <a:pos x="212" y="757"/>
                        </a:cxn>
                        <a:cxn ang="0">
                          <a:pos x="188" y="754"/>
                        </a:cxn>
                        <a:cxn ang="0">
                          <a:pos x="146" y="739"/>
                        </a:cxn>
                        <a:cxn ang="0">
                          <a:pos x="109" y="743"/>
                        </a:cxn>
                        <a:cxn ang="0">
                          <a:pos x="61" y="743"/>
                        </a:cxn>
                        <a:cxn ang="0">
                          <a:pos x="1" y="737"/>
                        </a:cxn>
                        <a:cxn ang="0">
                          <a:pos x="94" y="618"/>
                        </a:cxn>
                        <a:cxn ang="0">
                          <a:pos x="44" y="497"/>
                        </a:cxn>
                        <a:cxn ang="0">
                          <a:pos x="44" y="438"/>
                        </a:cxn>
                        <a:cxn ang="0">
                          <a:pos x="79" y="364"/>
                        </a:cxn>
                        <a:cxn ang="0">
                          <a:pos x="116" y="316"/>
                        </a:cxn>
                        <a:cxn ang="0">
                          <a:pos x="125" y="271"/>
                        </a:cxn>
                        <a:cxn ang="0">
                          <a:pos x="124" y="205"/>
                        </a:cxn>
                        <a:cxn ang="0">
                          <a:pos x="122" y="115"/>
                        </a:cxn>
                        <a:cxn ang="0">
                          <a:pos x="106" y="59"/>
                        </a:cxn>
                        <a:cxn ang="0">
                          <a:pos x="127" y="3"/>
                        </a:cxn>
                        <a:cxn ang="0">
                          <a:pos x="159" y="5"/>
                        </a:cxn>
                        <a:cxn ang="0">
                          <a:pos x="194" y="23"/>
                        </a:cxn>
                        <a:cxn ang="0">
                          <a:pos x="233" y="26"/>
                        </a:cxn>
                        <a:cxn ang="0">
                          <a:pos x="254" y="33"/>
                        </a:cxn>
                      </a:cxnLst>
                      <a:rect l="0" t="0" r="r" b="b"/>
                      <a:pathLst>
                        <a:path w="508" h="767">
                          <a:moveTo>
                            <a:pt x="260" y="33"/>
                          </a:moveTo>
                          <a:lnTo>
                            <a:pt x="261" y="41"/>
                          </a:lnTo>
                          <a:lnTo>
                            <a:pt x="264" y="51"/>
                          </a:lnTo>
                          <a:lnTo>
                            <a:pt x="267" y="66"/>
                          </a:lnTo>
                          <a:lnTo>
                            <a:pt x="269" y="77"/>
                          </a:lnTo>
                          <a:lnTo>
                            <a:pt x="270" y="81"/>
                          </a:lnTo>
                          <a:lnTo>
                            <a:pt x="273" y="95"/>
                          </a:lnTo>
                          <a:lnTo>
                            <a:pt x="279" y="108"/>
                          </a:lnTo>
                          <a:lnTo>
                            <a:pt x="291" y="117"/>
                          </a:lnTo>
                          <a:lnTo>
                            <a:pt x="297" y="123"/>
                          </a:lnTo>
                          <a:lnTo>
                            <a:pt x="301" y="132"/>
                          </a:lnTo>
                          <a:lnTo>
                            <a:pt x="306" y="138"/>
                          </a:lnTo>
                          <a:lnTo>
                            <a:pt x="309" y="141"/>
                          </a:lnTo>
                          <a:lnTo>
                            <a:pt x="319" y="148"/>
                          </a:lnTo>
                          <a:lnTo>
                            <a:pt x="330" y="157"/>
                          </a:lnTo>
                          <a:lnTo>
                            <a:pt x="325" y="280"/>
                          </a:lnTo>
                          <a:lnTo>
                            <a:pt x="333" y="284"/>
                          </a:lnTo>
                          <a:lnTo>
                            <a:pt x="340" y="289"/>
                          </a:lnTo>
                          <a:lnTo>
                            <a:pt x="343" y="293"/>
                          </a:lnTo>
                          <a:lnTo>
                            <a:pt x="348" y="304"/>
                          </a:lnTo>
                          <a:lnTo>
                            <a:pt x="349" y="310"/>
                          </a:lnTo>
                          <a:lnTo>
                            <a:pt x="357" y="308"/>
                          </a:lnTo>
                          <a:lnTo>
                            <a:pt x="366" y="310"/>
                          </a:lnTo>
                          <a:lnTo>
                            <a:pt x="376" y="308"/>
                          </a:lnTo>
                          <a:lnTo>
                            <a:pt x="388" y="307"/>
                          </a:lnTo>
                          <a:lnTo>
                            <a:pt x="395" y="311"/>
                          </a:lnTo>
                          <a:lnTo>
                            <a:pt x="400" y="319"/>
                          </a:lnTo>
                          <a:lnTo>
                            <a:pt x="407" y="328"/>
                          </a:lnTo>
                          <a:lnTo>
                            <a:pt x="416" y="329"/>
                          </a:lnTo>
                          <a:lnTo>
                            <a:pt x="427" y="326"/>
                          </a:lnTo>
                          <a:lnTo>
                            <a:pt x="434" y="322"/>
                          </a:lnTo>
                          <a:lnTo>
                            <a:pt x="442" y="319"/>
                          </a:lnTo>
                          <a:lnTo>
                            <a:pt x="451" y="320"/>
                          </a:lnTo>
                          <a:lnTo>
                            <a:pt x="455" y="325"/>
                          </a:lnTo>
                          <a:lnTo>
                            <a:pt x="458" y="329"/>
                          </a:lnTo>
                          <a:lnTo>
                            <a:pt x="460" y="340"/>
                          </a:lnTo>
                          <a:lnTo>
                            <a:pt x="461" y="352"/>
                          </a:lnTo>
                          <a:lnTo>
                            <a:pt x="454" y="361"/>
                          </a:lnTo>
                          <a:lnTo>
                            <a:pt x="443" y="368"/>
                          </a:lnTo>
                          <a:lnTo>
                            <a:pt x="437" y="377"/>
                          </a:lnTo>
                          <a:lnTo>
                            <a:pt x="437" y="386"/>
                          </a:lnTo>
                          <a:lnTo>
                            <a:pt x="436" y="403"/>
                          </a:lnTo>
                          <a:lnTo>
                            <a:pt x="436" y="410"/>
                          </a:lnTo>
                          <a:lnTo>
                            <a:pt x="439" y="416"/>
                          </a:lnTo>
                          <a:lnTo>
                            <a:pt x="443" y="429"/>
                          </a:lnTo>
                          <a:lnTo>
                            <a:pt x="449" y="438"/>
                          </a:lnTo>
                          <a:lnTo>
                            <a:pt x="458" y="441"/>
                          </a:lnTo>
                          <a:lnTo>
                            <a:pt x="467" y="438"/>
                          </a:lnTo>
                          <a:lnTo>
                            <a:pt x="476" y="443"/>
                          </a:lnTo>
                          <a:lnTo>
                            <a:pt x="487" y="444"/>
                          </a:lnTo>
                          <a:lnTo>
                            <a:pt x="499" y="446"/>
                          </a:lnTo>
                          <a:lnTo>
                            <a:pt x="505" y="446"/>
                          </a:lnTo>
                          <a:lnTo>
                            <a:pt x="508" y="447"/>
                          </a:lnTo>
                          <a:lnTo>
                            <a:pt x="508" y="452"/>
                          </a:lnTo>
                          <a:lnTo>
                            <a:pt x="505" y="458"/>
                          </a:lnTo>
                          <a:lnTo>
                            <a:pt x="502" y="467"/>
                          </a:lnTo>
                          <a:lnTo>
                            <a:pt x="494" y="476"/>
                          </a:lnTo>
                          <a:lnTo>
                            <a:pt x="491" y="485"/>
                          </a:lnTo>
                          <a:lnTo>
                            <a:pt x="485" y="497"/>
                          </a:lnTo>
                          <a:lnTo>
                            <a:pt x="473" y="497"/>
                          </a:lnTo>
                          <a:lnTo>
                            <a:pt x="460" y="498"/>
                          </a:lnTo>
                          <a:lnTo>
                            <a:pt x="449" y="512"/>
                          </a:lnTo>
                          <a:lnTo>
                            <a:pt x="449" y="527"/>
                          </a:lnTo>
                          <a:lnTo>
                            <a:pt x="449" y="539"/>
                          </a:lnTo>
                          <a:lnTo>
                            <a:pt x="451" y="545"/>
                          </a:lnTo>
                          <a:lnTo>
                            <a:pt x="454" y="564"/>
                          </a:lnTo>
                          <a:lnTo>
                            <a:pt x="454" y="588"/>
                          </a:lnTo>
                          <a:lnTo>
                            <a:pt x="454" y="613"/>
                          </a:lnTo>
                          <a:lnTo>
                            <a:pt x="455" y="637"/>
                          </a:lnTo>
                          <a:lnTo>
                            <a:pt x="452" y="645"/>
                          </a:lnTo>
                          <a:lnTo>
                            <a:pt x="440" y="654"/>
                          </a:lnTo>
                          <a:lnTo>
                            <a:pt x="421" y="649"/>
                          </a:lnTo>
                          <a:lnTo>
                            <a:pt x="388" y="649"/>
                          </a:lnTo>
                          <a:lnTo>
                            <a:pt x="369" y="645"/>
                          </a:lnTo>
                          <a:lnTo>
                            <a:pt x="364" y="642"/>
                          </a:lnTo>
                          <a:lnTo>
                            <a:pt x="339" y="630"/>
                          </a:lnTo>
                          <a:lnTo>
                            <a:pt x="316" y="621"/>
                          </a:lnTo>
                          <a:lnTo>
                            <a:pt x="289" y="633"/>
                          </a:lnTo>
                          <a:lnTo>
                            <a:pt x="285" y="636"/>
                          </a:lnTo>
                          <a:lnTo>
                            <a:pt x="270" y="657"/>
                          </a:lnTo>
                          <a:lnTo>
                            <a:pt x="267" y="682"/>
                          </a:lnTo>
                          <a:lnTo>
                            <a:pt x="267" y="690"/>
                          </a:lnTo>
                          <a:lnTo>
                            <a:pt x="273" y="715"/>
                          </a:lnTo>
                          <a:lnTo>
                            <a:pt x="279" y="739"/>
                          </a:lnTo>
                          <a:lnTo>
                            <a:pt x="271" y="752"/>
                          </a:lnTo>
                          <a:lnTo>
                            <a:pt x="267" y="767"/>
                          </a:lnTo>
                          <a:lnTo>
                            <a:pt x="254" y="758"/>
                          </a:lnTo>
                          <a:lnTo>
                            <a:pt x="243" y="751"/>
                          </a:lnTo>
                          <a:lnTo>
                            <a:pt x="231" y="752"/>
                          </a:lnTo>
                          <a:lnTo>
                            <a:pt x="212" y="757"/>
                          </a:lnTo>
                          <a:lnTo>
                            <a:pt x="200" y="748"/>
                          </a:lnTo>
                          <a:lnTo>
                            <a:pt x="195" y="752"/>
                          </a:lnTo>
                          <a:lnTo>
                            <a:pt x="188" y="754"/>
                          </a:lnTo>
                          <a:lnTo>
                            <a:pt x="177" y="751"/>
                          </a:lnTo>
                          <a:lnTo>
                            <a:pt x="162" y="746"/>
                          </a:lnTo>
                          <a:lnTo>
                            <a:pt x="146" y="739"/>
                          </a:lnTo>
                          <a:lnTo>
                            <a:pt x="134" y="737"/>
                          </a:lnTo>
                          <a:lnTo>
                            <a:pt x="130" y="737"/>
                          </a:lnTo>
                          <a:lnTo>
                            <a:pt x="109" y="743"/>
                          </a:lnTo>
                          <a:lnTo>
                            <a:pt x="89" y="739"/>
                          </a:lnTo>
                          <a:lnTo>
                            <a:pt x="79" y="739"/>
                          </a:lnTo>
                          <a:lnTo>
                            <a:pt x="61" y="743"/>
                          </a:lnTo>
                          <a:lnTo>
                            <a:pt x="46" y="742"/>
                          </a:lnTo>
                          <a:lnTo>
                            <a:pt x="25" y="742"/>
                          </a:lnTo>
                          <a:lnTo>
                            <a:pt x="1" y="737"/>
                          </a:lnTo>
                          <a:lnTo>
                            <a:pt x="0" y="730"/>
                          </a:lnTo>
                          <a:lnTo>
                            <a:pt x="3" y="724"/>
                          </a:lnTo>
                          <a:lnTo>
                            <a:pt x="94" y="618"/>
                          </a:lnTo>
                          <a:lnTo>
                            <a:pt x="94" y="536"/>
                          </a:lnTo>
                          <a:lnTo>
                            <a:pt x="71" y="518"/>
                          </a:lnTo>
                          <a:lnTo>
                            <a:pt x="44" y="497"/>
                          </a:lnTo>
                          <a:lnTo>
                            <a:pt x="40" y="479"/>
                          </a:lnTo>
                          <a:lnTo>
                            <a:pt x="40" y="461"/>
                          </a:lnTo>
                          <a:lnTo>
                            <a:pt x="44" y="438"/>
                          </a:lnTo>
                          <a:lnTo>
                            <a:pt x="62" y="413"/>
                          </a:lnTo>
                          <a:lnTo>
                            <a:pt x="82" y="386"/>
                          </a:lnTo>
                          <a:lnTo>
                            <a:pt x="79" y="364"/>
                          </a:lnTo>
                          <a:lnTo>
                            <a:pt x="88" y="350"/>
                          </a:lnTo>
                          <a:lnTo>
                            <a:pt x="103" y="332"/>
                          </a:lnTo>
                          <a:lnTo>
                            <a:pt x="116" y="316"/>
                          </a:lnTo>
                          <a:lnTo>
                            <a:pt x="121" y="301"/>
                          </a:lnTo>
                          <a:lnTo>
                            <a:pt x="128" y="284"/>
                          </a:lnTo>
                          <a:lnTo>
                            <a:pt x="125" y="271"/>
                          </a:lnTo>
                          <a:lnTo>
                            <a:pt x="136" y="253"/>
                          </a:lnTo>
                          <a:lnTo>
                            <a:pt x="159" y="231"/>
                          </a:lnTo>
                          <a:lnTo>
                            <a:pt x="124" y="205"/>
                          </a:lnTo>
                          <a:lnTo>
                            <a:pt x="104" y="207"/>
                          </a:lnTo>
                          <a:lnTo>
                            <a:pt x="89" y="184"/>
                          </a:lnTo>
                          <a:lnTo>
                            <a:pt x="122" y="115"/>
                          </a:lnTo>
                          <a:lnTo>
                            <a:pt x="109" y="81"/>
                          </a:lnTo>
                          <a:lnTo>
                            <a:pt x="103" y="60"/>
                          </a:lnTo>
                          <a:lnTo>
                            <a:pt x="106" y="59"/>
                          </a:lnTo>
                          <a:lnTo>
                            <a:pt x="119" y="56"/>
                          </a:lnTo>
                          <a:lnTo>
                            <a:pt x="121" y="51"/>
                          </a:lnTo>
                          <a:lnTo>
                            <a:pt x="127" y="3"/>
                          </a:lnTo>
                          <a:lnTo>
                            <a:pt x="133" y="2"/>
                          </a:lnTo>
                          <a:lnTo>
                            <a:pt x="146" y="0"/>
                          </a:lnTo>
                          <a:lnTo>
                            <a:pt x="159" y="5"/>
                          </a:lnTo>
                          <a:lnTo>
                            <a:pt x="165" y="8"/>
                          </a:lnTo>
                          <a:lnTo>
                            <a:pt x="180" y="15"/>
                          </a:lnTo>
                          <a:lnTo>
                            <a:pt x="194" y="23"/>
                          </a:lnTo>
                          <a:lnTo>
                            <a:pt x="210" y="23"/>
                          </a:lnTo>
                          <a:lnTo>
                            <a:pt x="224" y="21"/>
                          </a:lnTo>
                          <a:lnTo>
                            <a:pt x="233" y="26"/>
                          </a:lnTo>
                          <a:lnTo>
                            <a:pt x="237" y="29"/>
                          </a:lnTo>
                          <a:lnTo>
                            <a:pt x="246" y="35"/>
                          </a:lnTo>
                          <a:lnTo>
                            <a:pt x="254" y="33"/>
                          </a:lnTo>
                          <a:lnTo>
                            <a:pt x="260" y="33"/>
                          </a:lnTo>
                          <a:close/>
                        </a:path>
                      </a:pathLst>
                    </a:custGeom>
                    <a:solidFill>
                      <a:srgbClr val="E9FFBE"/>
                    </a:solidFill>
                    <a:ln w="9525">
                      <a:noFill/>
                      <a:round/>
                      <a:headEnd/>
                      <a:tailEnd/>
                    </a:ln>
                  </p:spPr>
                  <p:txBody>
                    <a:bodyPr/>
                    <a:lstStyle/>
                    <a:p>
                      <a:endParaRPr lang="en-US"/>
                    </a:p>
                  </p:txBody>
                </p:sp>
                <p:sp>
                  <p:nvSpPr>
                    <p:cNvPr id="186" name="Freeform 145"/>
                    <p:cNvSpPr>
                      <a:spLocks/>
                    </p:cNvSpPr>
                    <p:nvPr/>
                  </p:nvSpPr>
                  <p:spPr bwMode="auto">
                    <a:xfrm>
                      <a:off x="4307" y="931"/>
                      <a:ext cx="3" cy="11"/>
                    </a:xfrm>
                    <a:custGeom>
                      <a:avLst/>
                      <a:gdLst/>
                      <a:ahLst/>
                      <a:cxnLst>
                        <a:cxn ang="0">
                          <a:pos x="0" y="0"/>
                        </a:cxn>
                        <a:cxn ang="0">
                          <a:pos x="1" y="8"/>
                        </a:cxn>
                        <a:cxn ang="0">
                          <a:pos x="3" y="11"/>
                        </a:cxn>
                      </a:cxnLst>
                      <a:rect l="0" t="0" r="r" b="b"/>
                      <a:pathLst>
                        <a:path w="3" h="11">
                          <a:moveTo>
                            <a:pt x="0" y="0"/>
                          </a:moveTo>
                          <a:lnTo>
                            <a:pt x="1" y="8"/>
                          </a:lnTo>
                          <a:lnTo>
                            <a:pt x="3" y="11"/>
                          </a:lnTo>
                        </a:path>
                      </a:pathLst>
                    </a:custGeom>
                    <a:noFill/>
                    <a:ln w="1588">
                      <a:solidFill>
                        <a:srgbClr val="728944"/>
                      </a:solidFill>
                      <a:prstDash val="solid"/>
                      <a:round/>
                      <a:headEnd/>
                      <a:tailEnd/>
                    </a:ln>
                  </p:spPr>
                  <p:txBody>
                    <a:bodyPr/>
                    <a:lstStyle/>
                    <a:p>
                      <a:endParaRPr lang="en-US"/>
                    </a:p>
                  </p:txBody>
                </p:sp>
                <p:sp>
                  <p:nvSpPr>
                    <p:cNvPr id="187" name="Freeform 146"/>
                    <p:cNvSpPr>
                      <a:spLocks/>
                    </p:cNvSpPr>
                    <p:nvPr/>
                  </p:nvSpPr>
                  <p:spPr bwMode="auto">
                    <a:xfrm>
                      <a:off x="4313" y="954"/>
                      <a:ext cx="1" cy="12"/>
                    </a:xfrm>
                    <a:custGeom>
                      <a:avLst/>
                      <a:gdLst/>
                      <a:ahLst/>
                      <a:cxnLst>
                        <a:cxn ang="0">
                          <a:pos x="0" y="0"/>
                        </a:cxn>
                        <a:cxn ang="0">
                          <a:pos x="1" y="10"/>
                        </a:cxn>
                        <a:cxn ang="0">
                          <a:pos x="1" y="12"/>
                        </a:cxn>
                      </a:cxnLst>
                      <a:rect l="0" t="0" r="r" b="b"/>
                      <a:pathLst>
                        <a:path w="1" h="12">
                          <a:moveTo>
                            <a:pt x="0" y="0"/>
                          </a:moveTo>
                          <a:lnTo>
                            <a:pt x="1" y="10"/>
                          </a:lnTo>
                          <a:lnTo>
                            <a:pt x="1" y="12"/>
                          </a:lnTo>
                        </a:path>
                      </a:pathLst>
                    </a:custGeom>
                    <a:noFill/>
                    <a:ln w="1588">
                      <a:solidFill>
                        <a:srgbClr val="728944"/>
                      </a:solidFill>
                      <a:prstDash val="solid"/>
                      <a:round/>
                      <a:headEnd/>
                      <a:tailEnd/>
                    </a:ln>
                  </p:spPr>
                  <p:txBody>
                    <a:bodyPr/>
                    <a:lstStyle/>
                    <a:p>
                      <a:endParaRPr lang="en-US"/>
                    </a:p>
                  </p:txBody>
                </p:sp>
                <p:sp>
                  <p:nvSpPr>
                    <p:cNvPr id="188" name="Freeform 147"/>
                    <p:cNvSpPr>
                      <a:spLocks/>
                    </p:cNvSpPr>
                    <p:nvPr/>
                  </p:nvSpPr>
                  <p:spPr bwMode="auto">
                    <a:xfrm>
                      <a:off x="4316" y="978"/>
                      <a:ext cx="4" cy="12"/>
                    </a:xfrm>
                    <a:custGeom>
                      <a:avLst/>
                      <a:gdLst/>
                      <a:ahLst/>
                      <a:cxnLst>
                        <a:cxn ang="0">
                          <a:pos x="0" y="0"/>
                        </a:cxn>
                        <a:cxn ang="0">
                          <a:pos x="1" y="1"/>
                        </a:cxn>
                        <a:cxn ang="0">
                          <a:pos x="4" y="12"/>
                        </a:cxn>
                      </a:cxnLst>
                      <a:rect l="0" t="0" r="r" b="b"/>
                      <a:pathLst>
                        <a:path w="4" h="12">
                          <a:moveTo>
                            <a:pt x="0" y="0"/>
                          </a:moveTo>
                          <a:lnTo>
                            <a:pt x="1" y="1"/>
                          </a:lnTo>
                          <a:lnTo>
                            <a:pt x="4" y="12"/>
                          </a:lnTo>
                        </a:path>
                      </a:pathLst>
                    </a:custGeom>
                    <a:noFill/>
                    <a:ln w="1588">
                      <a:solidFill>
                        <a:srgbClr val="728944"/>
                      </a:solidFill>
                      <a:prstDash val="solid"/>
                      <a:round/>
                      <a:headEnd/>
                      <a:tailEnd/>
                    </a:ln>
                  </p:spPr>
                  <p:txBody>
                    <a:bodyPr/>
                    <a:lstStyle/>
                    <a:p>
                      <a:endParaRPr lang="en-US"/>
                    </a:p>
                  </p:txBody>
                </p:sp>
                <p:sp>
                  <p:nvSpPr>
                    <p:cNvPr id="189" name="Freeform 148"/>
                    <p:cNvSpPr>
                      <a:spLocks/>
                    </p:cNvSpPr>
                    <p:nvPr/>
                  </p:nvSpPr>
                  <p:spPr bwMode="auto">
                    <a:xfrm>
                      <a:off x="4323" y="1000"/>
                      <a:ext cx="7" cy="9"/>
                    </a:xfrm>
                    <a:custGeom>
                      <a:avLst/>
                      <a:gdLst/>
                      <a:ahLst/>
                      <a:cxnLst>
                        <a:cxn ang="0">
                          <a:pos x="0" y="0"/>
                        </a:cxn>
                        <a:cxn ang="0">
                          <a:pos x="3" y="6"/>
                        </a:cxn>
                        <a:cxn ang="0">
                          <a:pos x="7" y="9"/>
                        </a:cxn>
                      </a:cxnLst>
                      <a:rect l="0" t="0" r="r" b="b"/>
                      <a:pathLst>
                        <a:path w="7" h="9">
                          <a:moveTo>
                            <a:pt x="0" y="0"/>
                          </a:moveTo>
                          <a:lnTo>
                            <a:pt x="3" y="6"/>
                          </a:lnTo>
                          <a:lnTo>
                            <a:pt x="7" y="9"/>
                          </a:lnTo>
                        </a:path>
                      </a:pathLst>
                    </a:custGeom>
                    <a:noFill/>
                    <a:ln w="1588">
                      <a:solidFill>
                        <a:srgbClr val="728944"/>
                      </a:solidFill>
                      <a:prstDash val="solid"/>
                      <a:round/>
                      <a:headEnd/>
                      <a:tailEnd/>
                    </a:ln>
                  </p:spPr>
                  <p:txBody>
                    <a:bodyPr/>
                    <a:lstStyle/>
                    <a:p>
                      <a:endParaRPr lang="en-US"/>
                    </a:p>
                  </p:txBody>
                </p:sp>
                <p:sp>
                  <p:nvSpPr>
                    <p:cNvPr id="190" name="Freeform 149"/>
                    <p:cNvSpPr>
                      <a:spLocks/>
                    </p:cNvSpPr>
                    <p:nvPr/>
                  </p:nvSpPr>
                  <p:spPr bwMode="auto">
                    <a:xfrm>
                      <a:off x="4339" y="1016"/>
                      <a:ext cx="8" cy="11"/>
                    </a:xfrm>
                    <a:custGeom>
                      <a:avLst/>
                      <a:gdLst/>
                      <a:ahLst/>
                      <a:cxnLst>
                        <a:cxn ang="0">
                          <a:pos x="0" y="0"/>
                        </a:cxn>
                        <a:cxn ang="0">
                          <a:pos x="5" y="5"/>
                        </a:cxn>
                        <a:cxn ang="0">
                          <a:pos x="8" y="11"/>
                        </a:cxn>
                      </a:cxnLst>
                      <a:rect l="0" t="0" r="r" b="b"/>
                      <a:pathLst>
                        <a:path w="8" h="11">
                          <a:moveTo>
                            <a:pt x="0" y="0"/>
                          </a:moveTo>
                          <a:lnTo>
                            <a:pt x="5" y="5"/>
                          </a:lnTo>
                          <a:lnTo>
                            <a:pt x="8" y="11"/>
                          </a:lnTo>
                        </a:path>
                      </a:pathLst>
                    </a:custGeom>
                    <a:noFill/>
                    <a:ln w="1588">
                      <a:solidFill>
                        <a:srgbClr val="728944"/>
                      </a:solidFill>
                      <a:prstDash val="solid"/>
                      <a:round/>
                      <a:headEnd/>
                      <a:tailEnd/>
                    </a:ln>
                  </p:spPr>
                  <p:txBody>
                    <a:bodyPr/>
                    <a:lstStyle/>
                    <a:p>
                      <a:endParaRPr lang="en-US"/>
                    </a:p>
                  </p:txBody>
                </p:sp>
                <p:sp>
                  <p:nvSpPr>
                    <p:cNvPr id="191" name="Freeform 150"/>
                    <p:cNvSpPr>
                      <a:spLocks/>
                    </p:cNvSpPr>
                    <p:nvPr/>
                  </p:nvSpPr>
                  <p:spPr bwMode="auto">
                    <a:xfrm>
                      <a:off x="4353" y="1037"/>
                      <a:ext cx="10" cy="6"/>
                    </a:xfrm>
                    <a:custGeom>
                      <a:avLst/>
                      <a:gdLst/>
                      <a:ahLst/>
                      <a:cxnLst>
                        <a:cxn ang="0">
                          <a:pos x="0" y="0"/>
                        </a:cxn>
                        <a:cxn ang="0">
                          <a:pos x="3" y="2"/>
                        </a:cxn>
                        <a:cxn ang="0">
                          <a:pos x="10" y="6"/>
                        </a:cxn>
                      </a:cxnLst>
                      <a:rect l="0" t="0" r="r" b="b"/>
                      <a:pathLst>
                        <a:path w="10" h="6">
                          <a:moveTo>
                            <a:pt x="0" y="0"/>
                          </a:moveTo>
                          <a:lnTo>
                            <a:pt x="3" y="2"/>
                          </a:lnTo>
                          <a:lnTo>
                            <a:pt x="10" y="6"/>
                          </a:lnTo>
                        </a:path>
                      </a:pathLst>
                    </a:custGeom>
                    <a:noFill/>
                    <a:ln w="1588">
                      <a:solidFill>
                        <a:srgbClr val="728944"/>
                      </a:solidFill>
                      <a:prstDash val="solid"/>
                      <a:round/>
                      <a:headEnd/>
                      <a:tailEnd/>
                    </a:ln>
                  </p:spPr>
                  <p:txBody>
                    <a:bodyPr/>
                    <a:lstStyle/>
                    <a:p>
                      <a:endParaRPr lang="en-US"/>
                    </a:p>
                  </p:txBody>
                </p:sp>
                <p:sp>
                  <p:nvSpPr>
                    <p:cNvPr id="192" name="Freeform 151"/>
                    <p:cNvSpPr>
                      <a:spLocks/>
                    </p:cNvSpPr>
                    <p:nvPr/>
                  </p:nvSpPr>
                  <p:spPr bwMode="auto">
                    <a:xfrm>
                      <a:off x="4372" y="1051"/>
                      <a:ext cx="5" cy="10"/>
                    </a:xfrm>
                    <a:custGeom>
                      <a:avLst/>
                      <a:gdLst/>
                      <a:ahLst/>
                      <a:cxnLst>
                        <a:cxn ang="0">
                          <a:pos x="0" y="0"/>
                        </a:cxn>
                        <a:cxn ang="0">
                          <a:pos x="5" y="4"/>
                        </a:cxn>
                        <a:cxn ang="0">
                          <a:pos x="5" y="10"/>
                        </a:cxn>
                      </a:cxnLst>
                      <a:rect l="0" t="0" r="r" b="b"/>
                      <a:pathLst>
                        <a:path w="5" h="10">
                          <a:moveTo>
                            <a:pt x="0" y="0"/>
                          </a:moveTo>
                          <a:lnTo>
                            <a:pt x="5" y="4"/>
                          </a:lnTo>
                          <a:lnTo>
                            <a:pt x="5" y="10"/>
                          </a:lnTo>
                        </a:path>
                      </a:pathLst>
                    </a:custGeom>
                    <a:noFill/>
                    <a:ln w="1588">
                      <a:solidFill>
                        <a:srgbClr val="728944"/>
                      </a:solidFill>
                      <a:prstDash val="solid"/>
                      <a:round/>
                      <a:headEnd/>
                      <a:tailEnd/>
                    </a:ln>
                  </p:spPr>
                  <p:txBody>
                    <a:bodyPr/>
                    <a:lstStyle/>
                    <a:p>
                      <a:endParaRPr lang="en-US"/>
                    </a:p>
                  </p:txBody>
                </p:sp>
                <p:sp>
                  <p:nvSpPr>
                    <p:cNvPr id="193" name="Line 152"/>
                    <p:cNvSpPr>
                      <a:spLocks noChangeShapeType="1"/>
                    </p:cNvSpPr>
                    <p:nvPr/>
                  </p:nvSpPr>
                  <p:spPr bwMode="auto">
                    <a:xfrm>
                      <a:off x="4377" y="1073"/>
                      <a:ext cx="0" cy="12"/>
                    </a:xfrm>
                    <a:prstGeom prst="line">
                      <a:avLst/>
                    </a:prstGeom>
                    <a:noFill/>
                    <a:ln w="1588">
                      <a:solidFill>
                        <a:srgbClr val="728944"/>
                      </a:solidFill>
                      <a:round/>
                      <a:headEnd/>
                      <a:tailEnd/>
                    </a:ln>
                  </p:spPr>
                  <p:txBody>
                    <a:bodyPr/>
                    <a:lstStyle/>
                    <a:p>
                      <a:endParaRPr lang="en-US"/>
                    </a:p>
                  </p:txBody>
                </p:sp>
                <p:sp>
                  <p:nvSpPr>
                    <p:cNvPr id="194" name="Line 153"/>
                    <p:cNvSpPr>
                      <a:spLocks noChangeShapeType="1"/>
                    </p:cNvSpPr>
                    <p:nvPr/>
                  </p:nvSpPr>
                  <p:spPr bwMode="auto">
                    <a:xfrm>
                      <a:off x="4375" y="1097"/>
                      <a:ext cx="0" cy="12"/>
                    </a:xfrm>
                    <a:prstGeom prst="line">
                      <a:avLst/>
                    </a:prstGeom>
                    <a:noFill/>
                    <a:ln w="1588">
                      <a:solidFill>
                        <a:srgbClr val="728944"/>
                      </a:solidFill>
                      <a:round/>
                      <a:headEnd/>
                      <a:tailEnd/>
                    </a:ln>
                  </p:spPr>
                  <p:txBody>
                    <a:bodyPr/>
                    <a:lstStyle/>
                    <a:p>
                      <a:endParaRPr lang="en-US"/>
                    </a:p>
                  </p:txBody>
                </p:sp>
                <p:sp>
                  <p:nvSpPr>
                    <p:cNvPr id="195" name="Line 154"/>
                    <p:cNvSpPr>
                      <a:spLocks noChangeShapeType="1"/>
                    </p:cNvSpPr>
                    <p:nvPr/>
                  </p:nvSpPr>
                  <p:spPr bwMode="auto">
                    <a:xfrm flipH="1">
                      <a:off x="4374" y="1121"/>
                      <a:ext cx="1" cy="12"/>
                    </a:xfrm>
                    <a:prstGeom prst="line">
                      <a:avLst/>
                    </a:prstGeom>
                    <a:noFill/>
                    <a:ln w="1588">
                      <a:solidFill>
                        <a:srgbClr val="728944"/>
                      </a:solidFill>
                      <a:round/>
                      <a:headEnd/>
                      <a:tailEnd/>
                    </a:ln>
                  </p:spPr>
                  <p:txBody>
                    <a:bodyPr/>
                    <a:lstStyle/>
                    <a:p>
                      <a:endParaRPr lang="en-US"/>
                    </a:p>
                  </p:txBody>
                </p:sp>
                <p:sp>
                  <p:nvSpPr>
                    <p:cNvPr id="196" name="Line 155"/>
                    <p:cNvSpPr>
                      <a:spLocks noChangeShapeType="1"/>
                    </p:cNvSpPr>
                    <p:nvPr/>
                  </p:nvSpPr>
                  <p:spPr bwMode="auto">
                    <a:xfrm>
                      <a:off x="4374" y="1145"/>
                      <a:ext cx="0" cy="12"/>
                    </a:xfrm>
                    <a:prstGeom prst="line">
                      <a:avLst/>
                    </a:prstGeom>
                    <a:noFill/>
                    <a:ln w="1588">
                      <a:solidFill>
                        <a:srgbClr val="728944"/>
                      </a:solidFill>
                      <a:round/>
                      <a:headEnd/>
                      <a:tailEnd/>
                    </a:ln>
                  </p:spPr>
                  <p:txBody>
                    <a:bodyPr/>
                    <a:lstStyle/>
                    <a:p>
                      <a:endParaRPr lang="en-US"/>
                    </a:p>
                  </p:txBody>
                </p:sp>
                <p:sp>
                  <p:nvSpPr>
                    <p:cNvPr id="197" name="Freeform 156"/>
                    <p:cNvSpPr>
                      <a:spLocks/>
                    </p:cNvSpPr>
                    <p:nvPr/>
                  </p:nvSpPr>
                  <p:spPr bwMode="auto">
                    <a:xfrm>
                      <a:off x="4372" y="1169"/>
                      <a:ext cx="3" cy="10"/>
                    </a:xfrm>
                    <a:custGeom>
                      <a:avLst/>
                      <a:gdLst/>
                      <a:ahLst/>
                      <a:cxnLst>
                        <a:cxn ang="0">
                          <a:pos x="2" y="0"/>
                        </a:cxn>
                        <a:cxn ang="0">
                          <a:pos x="0" y="9"/>
                        </a:cxn>
                        <a:cxn ang="0">
                          <a:pos x="3" y="10"/>
                        </a:cxn>
                      </a:cxnLst>
                      <a:rect l="0" t="0" r="r" b="b"/>
                      <a:pathLst>
                        <a:path w="3" h="10">
                          <a:moveTo>
                            <a:pt x="2" y="0"/>
                          </a:moveTo>
                          <a:lnTo>
                            <a:pt x="0" y="9"/>
                          </a:lnTo>
                          <a:lnTo>
                            <a:pt x="3" y="10"/>
                          </a:lnTo>
                        </a:path>
                      </a:pathLst>
                    </a:custGeom>
                    <a:noFill/>
                    <a:ln w="1588">
                      <a:solidFill>
                        <a:srgbClr val="728944"/>
                      </a:solidFill>
                      <a:prstDash val="solid"/>
                      <a:round/>
                      <a:headEnd/>
                      <a:tailEnd/>
                    </a:ln>
                  </p:spPr>
                  <p:txBody>
                    <a:bodyPr/>
                    <a:lstStyle/>
                    <a:p>
                      <a:endParaRPr lang="en-US"/>
                    </a:p>
                  </p:txBody>
                </p:sp>
                <p:sp>
                  <p:nvSpPr>
                    <p:cNvPr id="198" name="Freeform 157"/>
                    <p:cNvSpPr>
                      <a:spLocks/>
                    </p:cNvSpPr>
                    <p:nvPr/>
                  </p:nvSpPr>
                  <p:spPr bwMode="auto">
                    <a:xfrm>
                      <a:off x="4386" y="1187"/>
                      <a:ext cx="6" cy="9"/>
                    </a:xfrm>
                    <a:custGeom>
                      <a:avLst/>
                      <a:gdLst/>
                      <a:ahLst/>
                      <a:cxnLst>
                        <a:cxn ang="0">
                          <a:pos x="0" y="0"/>
                        </a:cxn>
                        <a:cxn ang="0">
                          <a:pos x="1" y="0"/>
                        </a:cxn>
                        <a:cxn ang="0">
                          <a:pos x="4" y="4"/>
                        </a:cxn>
                        <a:cxn ang="0">
                          <a:pos x="6" y="9"/>
                        </a:cxn>
                      </a:cxnLst>
                      <a:rect l="0" t="0" r="r" b="b"/>
                      <a:pathLst>
                        <a:path w="6" h="9">
                          <a:moveTo>
                            <a:pt x="0" y="0"/>
                          </a:moveTo>
                          <a:lnTo>
                            <a:pt x="1" y="0"/>
                          </a:lnTo>
                          <a:lnTo>
                            <a:pt x="4" y="4"/>
                          </a:lnTo>
                          <a:lnTo>
                            <a:pt x="6" y="9"/>
                          </a:lnTo>
                        </a:path>
                      </a:pathLst>
                    </a:custGeom>
                    <a:noFill/>
                    <a:ln w="1588">
                      <a:solidFill>
                        <a:srgbClr val="728944"/>
                      </a:solidFill>
                      <a:prstDash val="solid"/>
                      <a:round/>
                      <a:headEnd/>
                      <a:tailEnd/>
                    </a:ln>
                  </p:spPr>
                  <p:txBody>
                    <a:bodyPr/>
                    <a:lstStyle/>
                    <a:p>
                      <a:endParaRPr lang="en-US"/>
                    </a:p>
                  </p:txBody>
                </p:sp>
                <p:sp>
                  <p:nvSpPr>
                    <p:cNvPr id="199" name="Freeform 158"/>
                    <p:cNvSpPr>
                      <a:spLocks/>
                    </p:cNvSpPr>
                    <p:nvPr/>
                  </p:nvSpPr>
                  <p:spPr bwMode="auto">
                    <a:xfrm>
                      <a:off x="4396" y="1206"/>
                      <a:ext cx="12" cy="2"/>
                    </a:xfrm>
                    <a:custGeom>
                      <a:avLst/>
                      <a:gdLst/>
                      <a:ahLst/>
                      <a:cxnLst>
                        <a:cxn ang="0">
                          <a:pos x="0" y="0"/>
                        </a:cxn>
                        <a:cxn ang="0">
                          <a:pos x="0" y="2"/>
                        </a:cxn>
                        <a:cxn ang="0">
                          <a:pos x="8" y="0"/>
                        </a:cxn>
                        <a:cxn ang="0">
                          <a:pos x="12" y="2"/>
                        </a:cxn>
                      </a:cxnLst>
                      <a:rect l="0" t="0" r="r" b="b"/>
                      <a:pathLst>
                        <a:path w="12" h="2">
                          <a:moveTo>
                            <a:pt x="0" y="0"/>
                          </a:moveTo>
                          <a:lnTo>
                            <a:pt x="0" y="2"/>
                          </a:lnTo>
                          <a:lnTo>
                            <a:pt x="8" y="0"/>
                          </a:lnTo>
                          <a:lnTo>
                            <a:pt x="12" y="2"/>
                          </a:lnTo>
                        </a:path>
                      </a:pathLst>
                    </a:custGeom>
                    <a:noFill/>
                    <a:ln w="1588">
                      <a:solidFill>
                        <a:srgbClr val="728944"/>
                      </a:solidFill>
                      <a:prstDash val="solid"/>
                      <a:round/>
                      <a:headEnd/>
                      <a:tailEnd/>
                    </a:ln>
                  </p:spPr>
                  <p:txBody>
                    <a:bodyPr/>
                    <a:lstStyle/>
                    <a:p>
                      <a:endParaRPr lang="en-US"/>
                    </a:p>
                  </p:txBody>
                </p:sp>
                <p:sp>
                  <p:nvSpPr>
                    <p:cNvPr id="200" name="Freeform 159"/>
                    <p:cNvSpPr>
                      <a:spLocks/>
                    </p:cNvSpPr>
                    <p:nvPr/>
                  </p:nvSpPr>
                  <p:spPr bwMode="auto">
                    <a:xfrm>
                      <a:off x="4420" y="1206"/>
                      <a:ext cx="12" cy="0"/>
                    </a:xfrm>
                    <a:custGeom>
                      <a:avLst/>
                      <a:gdLst/>
                      <a:ahLst/>
                      <a:cxnLst>
                        <a:cxn ang="0">
                          <a:pos x="0" y="0"/>
                        </a:cxn>
                        <a:cxn ang="0">
                          <a:pos x="3" y="0"/>
                        </a:cxn>
                        <a:cxn ang="0">
                          <a:pos x="12" y="0"/>
                        </a:cxn>
                      </a:cxnLst>
                      <a:rect l="0" t="0" r="r" b="b"/>
                      <a:pathLst>
                        <a:path w="12">
                          <a:moveTo>
                            <a:pt x="0" y="0"/>
                          </a:moveTo>
                          <a:lnTo>
                            <a:pt x="3" y="0"/>
                          </a:lnTo>
                          <a:lnTo>
                            <a:pt x="12" y="0"/>
                          </a:lnTo>
                        </a:path>
                      </a:pathLst>
                    </a:custGeom>
                    <a:noFill/>
                    <a:ln w="1588">
                      <a:solidFill>
                        <a:srgbClr val="728944"/>
                      </a:solidFill>
                      <a:prstDash val="solid"/>
                      <a:round/>
                      <a:headEnd/>
                      <a:tailEnd/>
                    </a:ln>
                  </p:spPr>
                  <p:txBody>
                    <a:bodyPr/>
                    <a:lstStyle/>
                    <a:p>
                      <a:endParaRPr lang="en-US"/>
                    </a:p>
                  </p:txBody>
                </p:sp>
                <p:sp>
                  <p:nvSpPr>
                    <p:cNvPr id="201" name="Freeform 160"/>
                    <p:cNvSpPr>
                      <a:spLocks/>
                    </p:cNvSpPr>
                    <p:nvPr/>
                  </p:nvSpPr>
                  <p:spPr bwMode="auto">
                    <a:xfrm>
                      <a:off x="4444" y="1209"/>
                      <a:ext cx="6" cy="11"/>
                    </a:xfrm>
                    <a:custGeom>
                      <a:avLst/>
                      <a:gdLst/>
                      <a:ahLst/>
                      <a:cxnLst>
                        <a:cxn ang="0">
                          <a:pos x="0" y="0"/>
                        </a:cxn>
                        <a:cxn ang="0">
                          <a:pos x="3" y="8"/>
                        </a:cxn>
                        <a:cxn ang="0">
                          <a:pos x="6" y="11"/>
                        </a:cxn>
                      </a:cxnLst>
                      <a:rect l="0" t="0" r="r" b="b"/>
                      <a:pathLst>
                        <a:path w="6" h="11">
                          <a:moveTo>
                            <a:pt x="0" y="0"/>
                          </a:moveTo>
                          <a:lnTo>
                            <a:pt x="3" y="8"/>
                          </a:lnTo>
                          <a:lnTo>
                            <a:pt x="6" y="11"/>
                          </a:lnTo>
                        </a:path>
                      </a:pathLst>
                    </a:custGeom>
                    <a:noFill/>
                    <a:ln w="1588">
                      <a:solidFill>
                        <a:srgbClr val="728944"/>
                      </a:solidFill>
                      <a:prstDash val="solid"/>
                      <a:round/>
                      <a:headEnd/>
                      <a:tailEnd/>
                    </a:ln>
                  </p:spPr>
                  <p:txBody>
                    <a:bodyPr/>
                    <a:lstStyle/>
                    <a:p>
                      <a:endParaRPr lang="en-US"/>
                    </a:p>
                  </p:txBody>
                </p:sp>
                <p:sp>
                  <p:nvSpPr>
                    <p:cNvPr id="202" name="Freeform 161"/>
                    <p:cNvSpPr>
                      <a:spLocks/>
                    </p:cNvSpPr>
                    <p:nvPr/>
                  </p:nvSpPr>
                  <p:spPr bwMode="auto">
                    <a:xfrm>
                      <a:off x="4459" y="1226"/>
                      <a:ext cx="12" cy="1"/>
                    </a:xfrm>
                    <a:custGeom>
                      <a:avLst/>
                      <a:gdLst/>
                      <a:ahLst/>
                      <a:cxnLst>
                        <a:cxn ang="0">
                          <a:pos x="0" y="0"/>
                        </a:cxn>
                        <a:cxn ang="0">
                          <a:pos x="4" y="1"/>
                        </a:cxn>
                        <a:cxn ang="0">
                          <a:pos x="12" y="0"/>
                        </a:cxn>
                      </a:cxnLst>
                      <a:rect l="0" t="0" r="r" b="b"/>
                      <a:pathLst>
                        <a:path w="12" h="1">
                          <a:moveTo>
                            <a:pt x="0" y="0"/>
                          </a:moveTo>
                          <a:lnTo>
                            <a:pt x="4" y="1"/>
                          </a:lnTo>
                          <a:lnTo>
                            <a:pt x="12" y="0"/>
                          </a:lnTo>
                        </a:path>
                      </a:pathLst>
                    </a:custGeom>
                    <a:noFill/>
                    <a:ln w="1588">
                      <a:solidFill>
                        <a:srgbClr val="728944"/>
                      </a:solidFill>
                      <a:prstDash val="solid"/>
                      <a:round/>
                      <a:headEnd/>
                      <a:tailEnd/>
                    </a:ln>
                  </p:spPr>
                  <p:txBody>
                    <a:bodyPr/>
                    <a:lstStyle/>
                    <a:p>
                      <a:endParaRPr lang="en-US"/>
                    </a:p>
                  </p:txBody>
                </p:sp>
                <p:sp>
                  <p:nvSpPr>
                    <p:cNvPr id="203" name="Freeform 162"/>
                    <p:cNvSpPr>
                      <a:spLocks/>
                    </p:cNvSpPr>
                    <p:nvPr/>
                  </p:nvSpPr>
                  <p:spPr bwMode="auto">
                    <a:xfrm>
                      <a:off x="4481" y="1217"/>
                      <a:ext cx="12" cy="3"/>
                    </a:xfrm>
                    <a:custGeom>
                      <a:avLst/>
                      <a:gdLst/>
                      <a:ahLst/>
                      <a:cxnLst>
                        <a:cxn ang="0">
                          <a:pos x="0" y="3"/>
                        </a:cxn>
                        <a:cxn ang="0">
                          <a:pos x="0" y="3"/>
                        </a:cxn>
                        <a:cxn ang="0">
                          <a:pos x="8" y="0"/>
                        </a:cxn>
                        <a:cxn ang="0">
                          <a:pos x="12" y="1"/>
                        </a:cxn>
                      </a:cxnLst>
                      <a:rect l="0" t="0" r="r" b="b"/>
                      <a:pathLst>
                        <a:path w="12" h="3">
                          <a:moveTo>
                            <a:pt x="0" y="3"/>
                          </a:moveTo>
                          <a:lnTo>
                            <a:pt x="0" y="3"/>
                          </a:lnTo>
                          <a:lnTo>
                            <a:pt x="8" y="0"/>
                          </a:lnTo>
                          <a:lnTo>
                            <a:pt x="12" y="1"/>
                          </a:lnTo>
                        </a:path>
                      </a:pathLst>
                    </a:custGeom>
                    <a:noFill/>
                    <a:ln w="1588">
                      <a:solidFill>
                        <a:srgbClr val="728944"/>
                      </a:solidFill>
                      <a:prstDash val="solid"/>
                      <a:round/>
                      <a:headEnd/>
                      <a:tailEnd/>
                    </a:ln>
                  </p:spPr>
                  <p:txBody>
                    <a:bodyPr/>
                    <a:lstStyle/>
                    <a:p>
                      <a:endParaRPr lang="en-US"/>
                    </a:p>
                  </p:txBody>
                </p:sp>
                <p:sp>
                  <p:nvSpPr>
                    <p:cNvPr id="204" name="Freeform 163"/>
                    <p:cNvSpPr>
                      <a:spLocks/>
                    </p:cNvSpPr>
                    <p:nvPr/>
                  </p:nvSpPr>
                  <p:spPr bwMode="auto">
                    <a:xfrm>
                      <a:off x="4504" y="1223"/>
                      <a:ext cx="3" cy="12"/>
                    </a:xfrm>
                    <a:custGeom>
                      <a:avLst/>
                      <a:gdLst/>
                      <a:ahLst/>
                      <a:cxnLst>
                        <a:cxn ang="0">
                          <a:pos x="0" y="0"/>
                        </a:cxn>
                        <a:cxn ang="0">
                          <a:pos x="1" y="4"/>
                        </a:cxn>
                        <a:cxn ang="0">
                          <a:pos x="3" y="12"/>
                        </a:cxn>
                      </a:cxnLst>
                      <a:rect l="0" t="0" r="r" b="b"/>
                      <a:pathLst>
                        <a:path w="3" h="12">
                          <a:moveTo>
                            <a:pt x="0" y="0"/>
                          </a:moveTo>
                          <a:lnTo>
                            <a:pt x="1" y="4"/>
                          </a:lnTo>
                          <a:lnTo>
                            <a:pt x="3" y="12"/>
                          </a:lnTo>
                        </a:path>
                      </a:pathLst>
                    </a:custGeom>
                    <a:noFill/>
                    <a:ln w="1588">
                      <a:solidFill>
                        <a:srgbClr val="728944"/>
                      </a:solidFill>
                      <a:prstDash val="solid"/>
                      <a:round/>
                      <a:headEnd/>
                      <a:tailEnd/>
                    </a:ln>
                  </p:spPr>
                  <p:txBody>
                    <a:bodyPr/>
                    <a:lstStyle/>
                    <a:p>
                      <a:endParaRPr lang="en-US"/>
                    </a:p>
                  </p:txBody>
                </p:sp>
                <p:sp>
                  <p:nvSpPr>
                    <p:cNvPr id="205" name="Freeform 164"/>
                    <p:cNvSpPr>
                      <a:spLocks/>
                    </p:cNvSpPr>
                    <p:nvPr/>
                  </p:nvSpPr>
                  <p:spPr bwMode="auto">
                    <a:xfrm>
                      <a:off x="4504" y="1245"/>
                      <a:ext cx="4" cy="11"/>
                    </a:xfrm>
                    <a:custGeom>
                      <a:avLst/>
                      <a:gdLst/>
                      <a:ahLst/>
                      <a:cxnLst>
                        <a:cxn ang="0">
                          <a:pos x="4" y="0"/>
                        </a:cxn>
                        <a:cxn ang="0">
                          <a:pos x="4" y="5"/>
                        </a:cxn>
                        <a:cxn ang="0">
                          <a:pos x="0" y="11"/>
                        </a:cxn>
                      </a:cxnLst>
                      <a:rect l="0" t="0" r="r" b="b"/>
                      <a:pathLst>
                        <a:path w="4" h="11">
                          <a:moveTo>
                            <a:pt x="4" y="0"/>
                          </a:moveTo>
                          <a:lnTo>
                            <a:pt x="4" y="5"/>
                          </a:lnTo>
                          <a:lnTo>
                            <a:pt x="0" y="11"/>
                          </a:lnTo>
                        </a:path>
                      </a:pathLst>
                    </a:custGeom>
                    <a:noFill/>
                    <a:ln w="1588">
                      <a:solidFill>
                        <a:srgbClr val="728944"/>
                      </a:solidFill>
                      <a:prstDash val="solid"/>
                      <a:round/>
                      <a:headEnd/>
                      <a:tailEnd/>
                    </a:ln>
                  </p:spPr>
                  <p:txBody>
                    <a:bodyPr/>
                    <a:lstStyle/>
                    <a:p>
                      <a:endParaRPr lang="en-US"/>
                    </a:p>
                  </p:txBody>
                </p:sp>
                <p:sp>
                  <p:nvSpPr>
                    <p:cNvPr id="206" name="Freeform 165"/>
                    <p:cNvSpPr>
                      <a:spLocks/>
                    </p:cNvSpPr>
                    <p:nvPr/>
                  </p:nvSpPr>
                  <p:spPr bwMode="auto">
                    <a:xfrm>
                      <a:off x="4486" y="1263"/>
                      <a:ext cx="7" cy="9"/>
                    </a:xfrm>
                    <a:custGeom>
                      <a:avLst/>
                      <a:gdLst/>
                      <a:ahLst/>
                      <a:cxnLst>
                        <a:cxn ang="0">
                          <a:pos x="7" y="0"/>
                        </a:cxn>
                        <a:cxn ang="0">
                          <a:pos x="4" y="3"/>
                        </a:cxn>
                        <a:cxn ang="0">
                          <a:pos x="0" y="9"/>
                        </a:cxn>
                      </a:cxnLst>
                      <a:rect l="0" t="0" r="r" b="b"/>
                      <a:pathLst>
                        <a:path w="7" h="9">
                          <a:moveTo>
                            <a:pt x="7" y="0"/>
                          </a:moveTo>
                          <a:lnTo>
                            <a:pt x="4" y="3"/>
                          </a:lnTo>
                          <a:lnTo>
                            <a:pt x="0" y="9"/>
                          </a:lnTo>
                        </a:path>
                      </a:pathLst>
                    </a:custGeom>
                    <a:noFill/>
                    <a:ln w="1588">
                      <a:solidFill>
                        <a:srgbClr val="728944"/>
                      </a:solidFill>
                      <a:prstDash val="solid"/>
                      <a:round/>
                      <a:headEnd/>
                      <a:tailEnd/>
                    </a:ln>
                  </p:spPr>
                  <p:txBody>
                    <a:bodyPr/>
                    <a:lstStyle/>
                    <a:p>
                      <a:endParaRPr lang="en-US"/>
                    </a:p>
                  </p:txBody>
                </p:sp>
                <p:sp>
                  <p:nvSpPr>
                    <p:cNvPr id="207" name="Freeform 166"/>
                    <p:cNvSpPr>
                      <a:spLocks/>
                    </p:cNvSpPr>
                    <p:nvPr/>
                  </p:nvSpPr>
                  <p:spPr bwMode="auto">
                    <a:xfrm>
                      <a:off x="4483" y="1284"/>
                      <a:ext cx="1" cy="12"/>
                    </a:xfrm>
                    <a:custGeom>
                      <a:avLst/>
                      <a:gdLst/>
                      <a:ahLst/>
                      <a:cxnLst>
                        <a:cxn ang="0">
                          <a:pos x="1" y="0"/>
                        </a:cxn>
                        <a:cxn ang="0">
                          <a:pos x="1" y="0"/>
                        </a:cxn>
                        <a:cxn ang="0">
                          <a:pos x="0" y="12"/>
                        </a:cxn>
                      </a:cxnLst>
                      <a:rect l="0" t="0" r="r" b="b"/>
                      <a:pathLst>
                        <a:path w="1" h="12">
                          <a:moveTo>
                            <a:pt x="1" y="0"/>
                          </a:moveTo>
                          <a:lnTo>
                            <a:pt x="1" y="0"/>
                          </a:lnTo>
                          <a:lnTo>
                            <a:pt x="0" y="12"/>
                          </a:lnTo>
                        </a:path>
                      </a:pathLst>
                    </a:custGeom>
                    <a:noFill/>
                    <a:ln w="1588">
                      <a:solidFill>
                        <a:srgbClr val="728944"/>
                      </a:solidFill>
                      <a:prstDash val="solid"/>
                      <a:round/>
                      <a:headEnd/>
                      <a:tailEnd/>
                    </a:ln>
                  </p:spPr>
                  <p:txBody>
                    <a:bodyPr/>
                    <a:lstStyle/>
                    <a:p>
                      <a:endParaRPr lang="en-US"/>
                    </a:p>
                  </p:txBody>
                </p:sp>
                <p:sp>
                  <p:nvSpPr>
                    <p:cNvPr id="208" name="Freeform 167"/>
                    <p:cNvSpPr>
                      <a:spLocks/>
                    </p:cNvSpPr>
                    <p:nvPr/>
                  </p:nvSpPr>
                  <p:spPr bwMode="auto">
                    <a:xfrm>
                      <a:off x="4483" y="1308"/>
                      <a:ext cx="4" cy="10"/>
                    </a:xfrm>
                    <a:custGeom>
                      <a:avLst/>
                      <a:gdLst/>
                      <a:ahLst/>
                      <a:cxnLst>
                        <a:cxn ang="0">
                          <a:pos x="0" y="0"/>
                        </a:cxn>
                        <a:cxn ang="0">
                          <a:pos x="0" y="0"/>
                        </a:cxn>
                        <a:cxn ang="0">
                          <a:pos x="3" y="6"/>
                        </a:cxn>
                        <a:cxn ang="0">
                          <a:pos x="4" y="10"/>
                        </a:cxn>
                      </a:cxnLst>
                      <a:rect l="0" t="0" r="r" b="b"/>
                      <a:pathLst>
                        <a:path w="4" h="10">
                          <a:moveTo>
                            <a:pt x="0" y="0"/>
                          </a:moveTo>
                          <a:lnTo>
                            <a:pt x="0" y="0"/>
                          </a:lnTo>
                          <a:lnTo>
                            <a:pt x="3" y="6"/>
                          </a:lnTo>
                          <a:lnTo>
                            <a:pt x="4" y="10"/>
                          </a:lnTo>
                        </a:path>
                      </a:pathLst>
                    </a:custGeom>
                    <a:noFill/>
                    <a:ln w="1588">
                      <a:solidFill>
                        <a:srgbClr val="728944"/>
                      </a:solidFill>
                      <a:prstDash val="solid"/>
                      <a:round/>
                      <a:headEnd/>
                      <a:tailEnd/>
                    </a:ln>
                  </p:spPr>
                  <p:txBody>
                    <a:bodyPr/>
                    <a:lstStyle/>
                    <a:p>
                      <a:endParaRPr lang="en-US"/>
                    </a:p>
                  </p:txBody>
                </p:sp>
                <p:sp>
                  <p:nvSpPr>
                    <p:cNvPr id="209" name="Freeform 168"/>
                    <p:cNvSpPr>
                      <a:spLocks/>
                    </p:cNvSpPr>
                    <p:nvPr/>
                  </p:nvSpPr>
                  <p:spPr bwMode="auto">
                    <a:xfrm>
                      <a:off x="4492" y="1330"/>
                      <a:ext cx="9" cy="8"/>
                    </a:xfrm>
                    <a:custGeom>
                      <a:avLst/>
                      <a:gdLst/>
                      <a:ahLst/>
                      <a:cxnLst>
                        <a:cxn ang="0">
                          <a:pos x="0" y="0"/>
                        </a:cxn>
                        <a:cxn ang="0">
                          <a:pos x="4" y="6"/>
                        </a:cxn>
                        <a:cxn ang="0">
                          <a:pos x="9" y="8"/>
                        </a:cxn>
                      </a:cxnLst>
                      <a:rect l="0" t="0" r="r" b="b"/>
                      <a:pathLst>
                        <a:path w="9" h="8">
                          <a:moveTo>
                            <a:pt x="0" y="0"/>
                          </a:moveTo>
                          <a:lnTo>
                            <a:pt x="4" y="6"/>
                          </a:lnTo>
                          <a:lnTo>
                            <a:pt x="9" y="8"/>
                          </a:lnTo>
                        </a:path>
                      </a:pathLst>
                    </a:custGeom>
                    <a:noFill/>
                    <a:ln w="1588">
                      <a:solidFill>
                        <a:srgbClr val="728944"/>
                      </a:solidFill>
                      <a:prstDash val="solid"/>
                      <a:round/>
                      <a:headEnd/>
                      <a:tailEnd/>
                    </a:ln>
                  </p:spPr>
                  <p:txBody>
                    <a:bodyPr/>
                    <a:lstStyle/>
                    <a:p>
                      <a:endParaRPr lang="en-US"/>
                    </a:p>
                  </p:txBody>
                </p:sp>
                <p:sp>
                  <p:nvSpPr>
                    <p:cNvPr id="210" name="Freeform 169"/>
                    <p:cNvSpPr>
                      <a:spLocks/>
                    </p:cNvSpPr>
                    <p:nvPr/>
                  </p:nvSpPr>
                  <p:spPr bwMode="auto">
                    <a:xfrm>
                      <a:off x="4511" y="1336"/>
                      <a:ext cx="12" cy="5"/>
                    </a:xfrm>
                    <a:custGeom>
                      <a:avLst/>
                      <a:gdLst/>
                      <a:ahLst/>
                      <a:cxnLst>
                        <a:cxn ang="0">
                          <a:pos x="0" y="2"/>
                        </a:cxn>
                        <a:cxn ang="0">
                          <a:pos x="3" y="0"/>
                        </a:cxn>
                        <a:cxn ang="0">
                          <a:pos x="12" y="5"/>
                        </a:cxn>
                      </a:cxnLst>
                      <a:rect l="0" t="0" r="r" b="b"/>
                      <a:pathLst>
                        <a:path w="12" h="5">
                          <a:moveTo>
                            <a:pt x="0" y="2"/>
                          </a:moveTo>
                          <a:lnTo>
                            <a:pt x="3" y="0"/>
                          </a:lnTo>
                          <a:lnTo>
                            <a:pt x="12" y="5"/>
                          </a:lnTo>
                        </a:path>
                      </a:pathLst>
                    </a:custGeom>
                    <a:noFill/>
                    <a:ln w="1588">
                      <a:solidFill>
                        <a:srgbClr val="728944"/>
                      </a:solidFill>
                      <a:prstDash val="solid"/>
                      <a:round/>
                      <a:headEnd/>
                      <a:tailEnd/>
                    </a:ln>
                  </p:spPr>
                  <p:txBody>
                    <a:bodyPr/>
                    <a:lstStyle/>
                    <a:p>
                      <a:endParaRPr lang="en-US"/>
                    </a:p>
                  </p:txBody>
                </p:sp>
                <p:sp>
                  <p:nvSpPr>
                    <p:cNvPr id="211" name="Freeform 170"/>
                    <p:cNvSpPr>
                      <a:spLocks/>
                    </p:cNvSpPr>
                    <p:nvPr/>
                  </p:nvSpPr>
                  <p:spPr bwMode="auto">
                    <a:xfrm>
                      <a:off x="4535" y="1342"/>
                      <a:ext cx="12" cy="2"/>
                    </a:xfrm>
                    <a:custGeom>
                      <a:avLst/>
                      <a:gdLst/>
                      <a:ahLst/>
                      <a:cxnLst>
                        <a:cxn ang="0">
                          <a:pos x="0" y="0"/>
                        </a:cxn>
                        <a:cxn ang="0">
                          <a:pos x="11" y="2"/>
                        </a:cxn>
                        <a:cxn ang="0">
                          <a:pos x="12" y="2"/>
                        </a:cxn>
                      </a:cxnLst>
                      <a:rect l="0" t="0" r="r" b="b"/>
                      <a:pathLst>
                        <a:path w="12" h="2">
                          <a:moveTo>
                            <a:pt x="0" y="0"/>
                          </a:moveTo>
                          <a:lnTo>
                            <a:pt x="11" y="2"/>
                          </a:lnTo>
                          <a:lnTo>
                            <a:pt x="12" y="2"/>
                          </a:lnTo>
                        </a:path>
                      </a:pathLst>
                    </a:custGeom>
                    <a:noFill/>
                    <a:ln w="1588">
                      <a:solidFill>
                        <a:srgbClr val="728944"/>
                      </a:solidFill>
                      <a:prstDash val="solid"/>
                      <a:round/>
                      <a:headEnd/>
                      <a:tailEnd/>
                    </a:ln>
                  </p:spPr>
                  <p:txBody>
                    <a:bodyPr/>
                    <a:lstStyle/>
                    <a:p>
                      <a:endParaRPr lang="en-US"/>
                    </a:p>
                  </p:txBody>
                </p:sp>
                <p:sp>
                  <p:nvSpPr>
                    <p:cNvPr id="212" name="Freeform 171"/>
                    <p:cNvSpPr>
                      <a:spLocks/>
                    </p:cNvSpPr>
                    <p:nvPr/>
                  </p:nvSpPr>
                  <p:spPr bwMode="auto">
                    <a:xfrm>
                      <a:off x="4550" y="1348"/>
                      <a:ext cx="5" cy="12"/>
                    </a:xfrm>
                    <a:custGeom>
                      <a:avLst/>
                      <a:gdLst/>
                      <a:ahLst/>
                      <a:cxnLst>
                        <a:cxn ang="0">
                          <a:pos x="5" y="0"/>
                        </a:cxn>
                        <a:cxn ang="0">
                          <a:pos x="5" y="2"/>
                        </a:cxn>
                        <a:cxn ang="0">
                          <a:pos x="2" y="8"/>
                        </a:cxn>
                        <a:cxn ang="0">
                          <a:pos x="0" y="12"/>
                        </a:cxn>
                      </a:cxnLst>
                      <a:rect l="0" t="0" r="r" b="b"/>
                      <a:pathLst>
                        <a:path w="5" h="12">
                          <a:moveTo>
                            <a:pt x="5" y="0"/>
                          </a:moveTo>
                          <a:lnTo>
                            <a:pt x="5" y="2"/>
                          </a:lnTo>
                          <a:lnTo>
                            <a:pt x="2" y="8"/>
                          </a:lnTo>
                          <a:lnTo>
                            <a:pt x="0" y="12"/>
                          </a:lnTo>
                        </a:path>
                      </a:pathLst>
                    </a:custGeom>
                    <a:noFill/>
                    <a:ln w="1588">
                      <a:solidFill>
                        <a:srgbClr val="728944"/>
                      </a:solidFill>
                      <a:prstDash val="solid"/>
                      <a:round/>
                      <a:headEnd/>
                      <a:tailEnd/>
                    </a:ln>
                  </p:spPr>
                  <p:txBody>
                    <a:bodyPr/>
                    <a:lstStyle/>
                    <a:p>
                      <a:endParaRPr lang="en-US"/>
                    </a:p>
                  </p:txBody>
                </p:sp>
                <p:sp>
                  <p:nvSpPr>
                    <p:cNvPr id="213" name="Freeform 172"/>
                    <p:cNvSpPr>
                      <a:spLocks/>
                    </p:cNvSpPr>
                    <p:nvPr/>
                  </p:nvSpPr>
                  <p:spPr bwMode="auto">
                    <a:xfrm>
                      <a:off x="4540" y="1369"/>
                      <a:ext cx="4" cy="12"/>
                    </a:xfrm>
                    <a:custGeom>
                      <a:avLst/>
                      <a:gdLst/>
                      <a:ahLst/>
                      <a:cxnLst>
                        <a:cxn ang="0">
                          <a:pos x="4" y="0"/>
                        </a:cxn>
                        <a:cxn ang="0">
                          <a:pos x="1" y="5"/>
                        </a:cxn>
                        <a:cxn ang="0">
                          <a:pos x="0" y="12"/>
                        </a:cxn>
                      </a:cxnLst>
                      <a:rect l="0" t="0" r="r" b="b"/>
                      <a:pathLst>
                        <a:path w="4" h="12">
                          <a:moveTo>
                            <a:pt x="4" y="0"/>
                          </a:moveTo>
                          <a:lnTo>
                            <a:pt x="1" y="5"/>
                          </a:lnTo>
                          <a:lnTo>
                            <a:pt x="0" y="12"/>
                          </a:lnTo>
                        </a:path>
                      </a:pathLst>
                    </a:custGeom>
                    <a:noFill/>
                    <a:ln w="1588">
                      <a:solidFill>
                        <a:srgbClr val="728944"/>
                      </a:solidFill>
                      <a:prstDash val="solid"/>
                      <a:round/>
                      <a:headEnd/>
                      <a:tailEnd/>
                    </a:ln>
                  </p:spPr>
                  <p:txBody>
                    <a:bodyPr/>
                    <a:lstStyle/>
                    <a:p>
                      <a:endParaRPr lang="en-US"/>
                    </a:p>
                  </p:txBody>
                </p:sp>
                <p:sp>
                  <p:nvSpPr>
                    <p:cNvPr id="214" name="Freeform 173"/>
                    <p:cNvSpPr>
                      <a:spLocks/>
                    </p:cNvSpPr>
                    <p:nvPr/>
                  </p:nvSpPr>
                  <p:spPr bwMode="auto">
                    <a:xfrm>
                      <a:off x="4523" y="1392"/>
                      <a:ext cx="11" cy="3"/>
                    </a:xfrm>
                    <a:custGeom>
                      <a:avLst/>
                      <a:gdLst/>
                      <a:ahLst/>
                      <a:cxnLst>
                        <a:cxn ang="0">
                          <a:pos x="11" y="0"/>
                        </a:cxn>
                        <a:cxn ang="0">
                          <a:pos x="9" y="3"/>
                        </a:cxn>
                        <a:cxn ang="0">
                          <a:pos x="0" y="3"/>
                        </a:cxn>
                      </a:cxnLst>
                      <a:rect l="0" t="0" r="r" b="b"/>
                      <a:pathLst>
                        <a:path w="11" h="3">
                          <a:moveTo>
                            <a:pt x="11" y="0"/>
                          </a:moveTo>
                          <a:lnTo>
                            <a:pt x="9" y="3"/>
                          </a:lnTo>
                          <a:lnTo>
                            <a:pt x="0" y="3"/>
                          </a:lnTo>
                        </a:path>
                      </a:pathLst>
                    </a:custGeom>
                    <a:noFill/>
                    <a:ln w="1588">
                      <a:solidFill>
                        <a:srgbClr val="728944"/>
                      </a:solidFill>
                      <a:prstDash val="solid"/>
                      <a:round/>
                      <a:headEnd/>
                      <a:tailEnd/>
                    </a:ln>
                  </p:spPr>
                  <p:txBody>
                    <a:bodyPr/>
                    <a:lstStyle/>
                    <a:p>
                      <a:endParaRPr lang="en-US"/>
                    </a:p>
                  </p:txBody>
                </p:sp>
                <p:sp>
                  <p:nvSpPr>
                    <p:cNvPr id="215" name="Freeform 174"/>
                    <p:cNvSpPr>
                      <a:spLocks/>
                    </p:cNvSpPr>
                    <p:nvPr/>
                  </p:nvSpPr>
                  <p:spPr bwMode="auto">
                    <a:xfrm>
                      <a:off x="4502" y="1396"/>
                      <a:ext cx="9" cy="6"/>
                    </a:xfrm>
                    <a:custGeom>
                      <a:avLst/>
                      <a:gdLst/>
                      <a:ahLst/>
                      <a:cxnLst>
                        <a:cxn ang="0">
                          <a:pos x="9" y="0"/>
                        </a:cxn>
                        <a:cxn ang="0">
                          <a:pos x="5" y="0"/>
                        </a:cxn>
                        <a:cxn ang="0">
                          <a:pos x="0" y="6"/>
                        </a:cxn>
                      </a:cxnLst>
                      <a:rect l="0" t="0" r="r" b="b"/>
                      <a:pathLst>
                        <a:path w="9" h="6">
                          <a:moveTo>
                            <a:pt x="9" y="0"/>
                          </a:moveTo>
                          <a:lnTo>
                            <a:pt x="5" y="0"/>
                          </a:lnTo>
                          <a:lnTo>
                            <a:pt x="0" y="6"/>
                          </a:lnTo>
                        </a:path>
                      </a:pathLst>
                    </a:custGeom>
                    <a:noFill/>
                    <a:ln w="1588">
                      <a:solidFill>
                        <a:srgbClr val="728944"/>
                      </a:solidFill>
                      <a:prstDash val="solid"/>
                      <a:round/>
                      <a:headEnd/>
                      <a:tailEnd/>
                    </a:ln>
                  </p:spPr>
                  <p:txBody>
                    <a:bodyPr/>
                    <a:lstStyle/>
                    <a:p>
                      <a:endParaRPr lang="en-US"/>
                    </a:p>
                  </p:txBody>
                </p:sp>
                <p:sp>
                  <p:nvSpPr>
                    <p:cNvPr id="216" name="Line 175"/>
                    <p:cNvSpPr>
                      <a:spLocks noChangeShapeType="1"/>
                    </p:cNvSpPr>
                    <p:nvPr/>
                  </p:nvSpPr>
                  <p:spPr bwMode="auto">
                    <a:xfrm>
                      <a:off x="4496" y="1411"/>
                      <a:ext cx="0" cy="12"/>
                    </a:xfrm>
                    <a:prstGeom prst="line">
                      <a:avLst/>
                    </a:prstGeom>
                    <a:noFill/>
                    <a:ln w="1588">
                      <a:solidFill>
                        <a:srgbClr val="728944"/>
                      </a:solidFill>
                      <a:round/>
                      <a:headEnd/>
                      <a:tailEnd/>
                    </a:ln>
                  </p:spPr>
                  <p:txBody>
                    <a:bodyPr/>
                    <a:lstStyle/>
                    <a:p>
                      <a:endParaRPr lang="en-US"/>
                    </a:p>
                  </p:txBody>
                </p:sp>
                <p:sp>
                  <p:nvSpPr>
                    <p:cNvPr id="217" name="Freeform 176"/>
                    <p:cNvSpPr>
                      <a:spLocks/>
                    </p:cNvSpPr>
                    <p:nvPr/>
                  </p:nvSpPr>
                  <p:spPr bwMode="auto">
                    <a:xfrm>
                      <a:off x="4496" y="1435"/>
                      <a:ext cx="3" cy="12"/>
                    </a:xfrm>
                    <a:custGeom>
                      <a:avLst/>
                      <a:gdLst/>
                      <a:ahLst/>
                      <a:cxnLst>
                        <a:cxn ang="0">
                          <a:pos x="0" y="0"/>
                        </a:cxn>
                        <a:cxn ang="0">
                          <a:pos x="0" y="2"/>
                        </a:cxn>
                        <a:cxn ang="0">
                          <a:pos x="2" y="8"/>
                        </a:cxn>
                        <a:cxn ang="0">
                          <a:pos x="3" y="12"/>
                        </a:cxn>
                      </a:cxnLst>
                      <a:rect l="0" t="0" r="r" b="b"/>
                      <a:pathLst>
                        <a:path w="3" h="12">
                          <a:moveTo>
                            <a:pt x="0" y="0"/>
                          </a:moveTo>
                          <a:lnTo>
                            <a:pt x="0" y="2"/>
                          </a:lnTo>
                          <a:lnTo>
                            <a:pt x="2" y="8"/>
                          </a:lnTo>
                          <a:lnTo>
                            <a:pt x="3" y="12"/>
                          </a:lnTo>
                        </a:path>
                      </a:pathLst>
                    </a:custGeom>
                    <a:noFill/>
                    <a:ln w="1588">
                      <a:solidFill>
                        <a:srgbClr val="728944"/>
                      </a:solidFill>
                      <a:prstDash val="solid"/>
                      <a:round/>
                      <a:headEnd/>
                      <a:tailEnd/>
                    </a:ln>
                  </p:spPr>
                  <p:txBody>
                    <a:bodyPr/>
                    <a:lstStyle/>
                    <a:p>
                      <a:endParaRPr lang="en-US"/>
                    </a:p>
                  </p:txBody>
                </p:sp>
                <p:sp>
                  <p:nvSpPr>
                    <p:cNvPr id="218" name="Freeform 177"/>
                    <p:cNvSpPr>
                      <a:spLocks/>
                    </p:cNvSpPr>
                    <p:nvPr/>
                  </p:nvSpPr>
                  <p:spPr bwMode="auto">
                    <a:xfrm>
                      <a:off x="4501" y="1459"/>
                      <a:ext cx="0" cy="12"/>
                    </a:xfrm>
                    <a:custGeom>
                      <a:avLst/>
                      <a:gdLst/>
                      <a:ahLst/>
                      <a:cxnLst>
                        <a:cxn ang="0">
                          <a:pos x="0" y="0"/>
                        </a:cxn>
                        <a:cxn ang="0">
                          <a:pos x="0" y="3"/>
                        </a:cxn>
                        <a:cxn ang="0">
                          <a:pos x="0" y="12"/>
                        </a:cxn>
                      </a:cxnLst>
                      <a:rect l="0" t="0" r="r" b="b"/>
                      <a:pathLst>
                        <a:path h="12">
                          <a:moveTo>
                            <a:pt x="0" y="0"/>
                          </a:moveTo>
                          <a:lnTo>
                            <a:pt x="0" y="3"/>
                          </a:lnTo>
                          <a:lnTo>
                            <a:pt x="0" y="12"/>
                          </a:lnTo>
                        </a:path>
                      </a:pathLst>
                    </a:custGeom>
                    <a:noFill/>
                    <a:ln w="1588">
                      <a:solidFill>
                        <a:srgbClr val="728944"/>
                      </a:solidFill>
                      <a:prstDash val="solid"/>
                      <a:round/>
                      <a:headEnd/>
                      <a:tailEnd/>
                    </a:ln>
                  </p:spPr>
                  <p:txBody>
                    <a:bodyPr/>
                    <a:lstStyle/>
                    <a:p>
                      <a:endParaRPr lang="en-US"/>
                    </a:p>
                  </p:txBody>
                </p:sp>
                <p:sp>
                  <p:nvSpPr>
                    <p:cNvPr id="219" name="Freeform 178"/>
                    <p:cNvSpPr>
                      <a:spLocks/>
                    </p:cNvSpPr>
                    <p:nvPr/>
                  </p:nvSpPr>
                  <p:spPr bwMode="auto">
                    <a:xfrm>
                      <a:off x="4501" y="1483"/>
                      <a:ext cx="0" cy="12"/>
                    </a:xfrm>
                    <a:custGeom>
                      <a:avLst/>
                      <a:gdLst/>
                      <a:ahLst/>
                      <a:cxnLst>
                        <a:cxn ang="0">
                          <a:pos x="0" y="0"/>
                        </a:cxn>
                        <a:cxn ang="0">
                          <a:pos x="0" y="3"/>
                        </a:cxn>
                        <a:cxn ang="0">
                          <a:pos x="0" y="12"/>
                        </a:cxn>
                      </a:cxnLst>
                      <a:rect l="0" t="0" r="r" b="b"/>
                      <a:pathLst>
                        <a:path h="12">
                          <a:moveTo>
                            <a:pt x="0" y="0"/>
                          </a:moveTo>
                          <a:lnTo>
                            <a:pt x="0" y="3"/>
                          </a:lnTo>
                          <a:lnTo>
                            <a:pt x="0" y="12"/>
                          </a:lnTo>
                        </a:path>
                      </a:pathLst>
                    </a:custGeom>
                    <a:noFill/>
                    <a:ln w="1588">
                      <a:solidFill>
                        <a:srgbClr val="728944"/>
                      </a:solidFill>
                      <a:prstDash val="solid"/>
                      <a:round/>
                      <a:headEnd/>
                      <a:tailEnd/>
                    </a:ln>
                  </p:spPr>
                  <p:txBody>
                    <a:bodyPr/>
                    <a:lstStyle/>
                    <a:p>
                      <a:endParaRPr lang="en-US"/>
                    </a:p>
                  </p:txBody>
                </p:sp>
                <p:sp>
                  <p:nvSpPr>
                    <p:cNvPr id="220" name="Freeform 179"/>
                    <p:cNvSpPr>
                      <a:spLocks/>
                    </p:cNvSpPr>
                    <p:nvPr/>
                  </p:nvSpPr>
                  <p:spPr bwMode="auto">
                    <a:xfrm>
                      <a:off x="4501" y="1507"/>
                      <a:ext cx="0" cy="12"/>
                    </a:xfrm>
                    <a:custGeom>
                      <a:avLst/>
                      <a:gdLst/>
                      <a:ahLst/>
                      <a:cxnLst>
                        <a:cxn ang="0">
                          <a:pos x="0" y="0"/>
                        </a:cxn>
                        <a:cxn ang="0">
                          <a:pos x="0" y="4"/>
                        </a:cxn>
                        <a:cxn ang="0">
                          <a:pos x="0" y="12"/>
                        </a:cxn>
                      </a:cxnLst>
                      <a:rect l="0" t="0" r="r" b="b"/>
                      <a:pathLst>
                        <a:path h="12">
                          <a:moveTo>
                            <a:pt x="0" y="0"/>
                          </a:moveTo>
                          <a:lnTo>
                            <a:pt x="0" y="4"/>
                          </a:lnTo>
                          <a:lnTo>
                            <a:pt x="0" y="12"/>
                          </a:lnTo>
                        </a:path>
                      </a:pathLst>
                    </a:custGeom>
                    <a:noFill/>
                    <a:ln w="1588">
                      <a:solidFill>
                        <a:srgbClr val="728944"/>
                      </a:solidFill>
                      <a:prstDash val="solid"/>
                      <a:round/>
                      <a:headEnd/>
                      <a:tailEnd/>
                    </a:ln>
                  </p:spPr>
                  <p:txBody>
                    <a:bodyPr/>
                    <a:lstStyle/>
                    <a:p>
                      <a:endParaRPr lang="en-US"/>
                    </a:p>
                  </p:txBody>
                </p:sp>
                <p:sp>
                  <p:nvSpPr>
                    <p:cNvPr id="221" name="Freeform 180"/>
                    <p:cNvSpPr>
                      <a:spLocks/>
                    </p:cNvSpPr>
                    <p:nvPr/>
                  </p:nvSpPr>
                  <p:spPr bwMode="auto">
                    <a:xfrm>
                      <a:off x="4499" y="1531"/>
                      <a:ext cx="3" cy="12"/>
                    </a:xfrm>
                    <a:custGeom>
                      <a:avLst/>
                      <a:gdLst/>
                      <a:ahLst/>
                      <a:cxnLst>
                        <a:cxn ang="0">
                          <a:pos x="3" y="0"/>
                        </a:cxn>
                        <a:cxn ang="0">
                          <a:pos x="3" y="4"/>
                        </a:cxn>
                        <a:cxn ang="0">
                          <a:pos x="0" y="12"/>
                        </a:cxn>
                        <a:cxn ang="0">
                          <a:pos x="0" y="12"/>
                        </a:cxn>
                      </a:cxnLst>
                      <a:rect l="0" t="0" r="r" b="b"/>
                      <a:pathLst>
                        <a:path w="3" h="12">
                          <a:moveTo>
                            <a:pt x="3" y="0"/>
                          </a:moveTo>
                          <a:lnTo>
                            <a:pt x="3" y="4"/>
                          </a:lnTo>
                          <a:lnTo>
                            <a:pt x="0" y="12"/>
                          </a:lnTo>
                          <a:lnTo>
                            <a:pt x="0" y="12"/>
                          </a:lnTo>
                        </a:path>
                      </a:pathLst>
                    </a:custGeom>
                    <a:noFill/>
                    <a:ln w="1588">
                      <a:solidFill>
                        <a:srgbClr val="728944"/>
                      </a:solidFill>
                      <a:prstDash val="solid"/>
                      <a:round/>
                      <a:headEnd/>
                      <a:tailEnd/>
                    </a:ln>
                  </p:spPr>
                  <p:txBody>
                    <a:bodyPr/>
                    <a:lstStyle/>
                    <a:p>
                      <a:endParaRPr lang="en-US"/>
                    </a:p>
                  </p:txBody>
                </p:sp>
                <p:sp>
                  <p:nvSpPr>
                    <p:cNvPr id="222" name="Freeform 181"/>
                    <p:cNvSpPr>
                      <a:spLocks/>
                    </p:cNvSpPr>
                    <p:nvPr/>
                  </p:nvSpPr>
                  <p:spPr bwMode="auto">
                    <a:xfrm>
                      <a:off x="4478" y="1550"/>
                      <a:ext cx="11" cy="2"/>
                    </a:xfrm>
                    <a:custGeom>
                      <a:avLst/>
                      <a:gdLst/>
                      <a:ahLst/>
                      <a:cxnLst>
                        <a:cxn ang="0">
                          <a:pos x="11" y="0"/>
                        </a:cxn>
                        <a:cxn ang="0">
                          <a:pos x="9" y="2"/>
                        </a:cxn>
                        <a:cxn ang="0">
                          <a:pos x="0" y="0"/>
                        </a:cxn>
                      </a:cxnLst>
                      <a:rect l="0" t="0" r="r" b="b"/>
                      <a:pathLst>
                        <a:path w="11" h="2">
                          <a:moveTo>
                            <a:pt x="11" y="0"/>
                          </a:moveTo>
                          <a:lnTo>
                            <a:pt x="9" y="2"/>
                          </a:lnTo>
                          <a:lnTo>
                            <a:pt x="0" y="0"/>
                          </a:lnTo>
                        </a:path>
                      </a:pathLst>
                    </a:custGeom>
                    <a:noFill/>
                    <a:ln w="1588">
                      <a:solidFill>
                        <a:srgbClr val="728944"/>
                      </a:solidFill>
                      <a:prstDash val="solid"/>
                      <a:round/>
                      <a:headEnd/>
                      <a:tailEnd/>
                    </a:ln>
                  </p:spPr>
                  <p:txBody>
                    <a:bodyPr/>
                    <a:lstStyle/>
                    <a:p>
                      <a:endParaRPr lang="en-US"/>
                    </a:p>
                  </p:txBody>
                </p:sp>
                <p:sp>
                  <p:nvSpPr>
                    <p:cNvPr id="223" name="Line 182"/>
                    <p:cNvSpPr>
                      <a:spLocks noChangeShapeType="1"/>
                    </p:cNvSpPr>
                    <p:nvPr/>
                  </p:nvSpPr>
                  <p:spPr bwMode="auto">
                    <a:xfrm flipH="1">
                      <a:off x="4454" y="1547"/>
                      <a:ext cx="12" cy="0"/>
                    </a:xfrm>
                    <a:prstGeom prst="line">
                      <a:avLst/>
                    </a:prstGeom>
                    <a:noFill/>
                    <a:ln w="1588">
                      <a:solidFill>
                        <a:srgbClr val="728944"/>
                      </a:solidFill>
                      <a:round/>
                      <a:headEnd/>
                      <a:tailEnd/>
                    </a:ln>
                  </p:spPr>
                  <p:txBody>
                    <a:bodyPr/>
                    <a:lstStyle/>
                    <a:p>
                      <a:endParaRPr lang="en-US"/>
                    </a:p>
                  </p:txBody>
                </p:sp>
                <p:sp>
                  <p:nvSpPr>
                    <p:cNvPr id="224" name="Freeform 183"/>
                    <p:cNvSpPr>
                      <a:spLocks/>
                    </p:cNvSpPr>
                    <p:nvPr/>
                  </p:nvSpPr>
                  <p:spPr bwMode="auto">
                    <a:xfrm>
                      <a:off x="4431" y="1546"/>
                      <a:ext cx="11" cy="1"/>
                    </a:xfrm>
                    <a:custGeom>
                      <a:avLst/>
                      <a:gdLst/>
                      <a:ahLst/>
                      <a:cxnLst>
                        <a:cxn ang="0">
                          <a:pos x="11" y="1"/>
                        </a:cxn>
                        <a:cxn ang="0">
                          <a:pos x="4" y="1"/>
                        </a:cxn>
                        <a:cxn ang="0">
                          <a:pos x="0" y="0"/>
                        </a:cxn>
                      </a:cxnLst>
                      <a:rect l="0" t="0" r="r" b="b"/>
                      <a:pathLst>
                        <a:path w="11" h="1">
                          <a:moveTo>
                            <a:pt x="11" y="1"/>
                          </a:moveTo>
                          <a:lnTo>
                            <a:pt x="4" y="1"/>
                          </a:lnTo>
                          <a:lnTo>
                            <a:pt x="0" y="0"/>
                          </a:lnTo>
                        </a:path>
                      </a:pathLst>
                    </a:custGeom>
                    <a:noFill/>
                    <a:ln w="1588">
                      <a:solidFill>
                        <a:srgbClr val="728944"/>
                      </a:solidFill>
                      <a:prstDash val="solid"/>
                      <a:round/>
                      <a:headEnd/>
                      <a:tailEnd/>
                    </a:ln>
                  </p:spPr>
                  <p:txBody>
                    <a:bodyPr/>
                    <a:lstStyle/>
                    <a:p>
                      <a:endParaRPr lang="en-US"/>
                    </a:p>
                  </p:txBody>
                </p:sp>
                <p:sp>
                  <p:nvSpPr>
                    <p:cNvPr id="225" name="Freeform 184"/>
                    <p:cNvSpPr>
                      <a:spLocks/>
                    </p:cNvSpPr>
                    <p:nvPr/>
                  </p:nvSpPr>
                  <p:spPr bwMode="auto">
                    <a:xfrm>
                      <a:off x="4408" y="1538"/>
                      <a:ext cx="11" cy="6"/>
                    </a:xfrm>
                    <a:custGeom>
                      <a:avLst/>
                      <a:gdLst/>
                      <a:ahLst/>
                      <a:cxnLst>
                        <a:cxn ang="0">
                          <a:pos x="11" y="6"/>
                        </a:cxn>
                        <a:cxn ang="0">
                          <a:pos x="8" y="5"/>
                        </a:cxn>
                        <a:cxn ang="0">
                          <a:pos x="3" y="2"/>
                        </a:cxn>
                        <a:cxn ang="0">
                          <a:pos x="0" y="0"/>
                        </a:cxn>
                      </a:cxnLst>
                      <a:rect l="0" t="0" r="r" b="b"/>
                      <a:pathLst>
                        <a:path w="11" h="6">
                          <a:moveTo>
                            <a:pt x="11" y="6"/>
                          </a:moveTo>
                          <a:lnTo>
                            <a:pt x="8" y="5"/>
                          </a:lnTo>
                          <a:lnTo>
                            <a:pt x="3" y="2"/>
                          </a:lnTo>
                          <a:lnTo>
                            <a:pt x="0" y="0"/>
                          </a:lnTo>
                        </a:path>
                      </a:pathLst>
                    </a:custGeom>
                    <a:noFill/>
                    <a:ln w="1588">
                      <a:solidFill>
                        <a:srgbClr val="728944"/>
                      </a:solidFill>
                      <a:prstDash val="solid"/>
                      <a:round/>
                      <a:headEnd/>
                      <a:tailEnd/>
                    </a:ln>
                  </p:spPr>
                  <p:txBody>
                    <a:bodyPr/>
                    <a:lstStyle/>
                    <a:p>
                      <a:endParaRPr lang="en-US"/>
                    </a:p>
                  </p:txBody>
                </p:sp>
                <p:sp>
                  <p:nvSpPr>
                    <p:cNvPr id="226" name="Line 185"/>
                    <p:cNvSpPr>
                      <a:spLocks noChangeShapeType="1"/>
                    </p:cNvSpPr>
                    <p:nvPr/>
                  </p:nvSpPr>
                  <p:spPr bwMode="auto">
                    <a:xfrm flipH="1" flipV="1">
                      <a:off x="4386" y="1528"/>
                      <a:ext cx="10" cy="6"/>
                    </a:xfrm>
                    <a:prstGeom prst="line">
                      <a:avLst/>
                    </a:prstGeom>
                    <a:noFill/>
                    <a:ln w="1588">
                      <a:solidFill>
                        <a:srgbClr val="728944"/>
                      </a:solidFill>
                      <a:round/>
                      <a:headEnd/>
                      <a:tailEnd/>
                    </a:ln>
                  </p:spPr>
                  <p:txBody>
                    <a:bodyPr/>
                    <a:lstStyle/>
                    <a:p>
                      <a:endParaRPr lang="en-US"/>
                    </a:p>
                  </p:txBody>
                </p:sp>
                <p:sp>
                  <p:nvSpPr>
                    <p:cNvPr id="227" name="Line 186"/>
                    <p:cNvSpPr>
                      <a:spLocks noChangeShapeType="1"/>
                    </p:cNvSpPr>
                    <p:nvPr/>
                  </p:nvSpPr>
                  <p:spPr bwMode="auto">
                    <a:xfrm flipH="1" flipV="1">
                      <a:off x="4363" y="1519"/>
                      <a:ext cx="12" cy="4"/>
                    </a:xfrm>
                    <a:prstGeom prst="line">
                      <a:avLst/>
                    </a:prstGeom>
                    <a:noFill/>
                    <a:ln w="1588">
                      <a:solidFill>
                        <a:srgbClr val="728944"/>
                      </a:solidFill>
                      <a:round/>
                      <a:headEnd/>
                      <a:tailEnd/>
                    </a:ln>
                  </p:spPr>
                  <p:txBody>
                    <a:bodyPr/>
                    <a:lstStyle/>
                    <a:p>
                      <a:endParaRPr lang="en-US"/>
                    </a:p>
                  </p:txBody>
                </p:sp>
                <p:sp>
                  <p:nvSpPr>
                    <p:cNvPr id="228" name="Line 187"/>
                    <p:cNvSpPr>
                      <a:spLocks noChangeShapeType="1"/>
                    </p:cNvSpPr>
                    <p:nvPr/>
                  </p:nvSpPr>
                  <p:spPr bwMode="auto">
                    <a:xfrm flipH="1">
                      <a:off x="4342" y="1522"/>
                      <a:ext cx="11" cy="6"/>
                    </a:xfrm>
                    <a:prstGeom prst="line">
                      <a:avLst/>
                    </a:prstGeom>
                    <a:noFill/>
                    <a:ln w="1588">
                      <a:solidFill>
                        <a:srgbClr val="728944"/>
                      </a:solidFill>
                      <a:round/>
                      <a:headEnd/>
                      <a:tailEnd/>
                    </a:ln>
                  </p:spPr>
                  <p:txBody>
                    <a:bodyPr/>
                    <a:lstStyle/>
                    <a:p>
                      <a:endParaRPr lang="en-US"/>
                    </a:p>
                  </p:txBody>
                </p:sp>
                <p:sp>
                  <p:nvSpPr>
                    <p:cNvPr id="229" name="Freeform 188"/>
                    <p:cNvSpPr>
                      <a:spLocks/>
                    </p:cNvSpPr>
                    <p:nvPr/>
                  </p:nvSpPr>
                  <p:spPr bwMode="auto">
                    <a:xfrm>
                      <a:off x="4326" y="1534"/>
                      <a:ext cx="6" cy="10"/>
                    </a:xfrm>
                    <a:custGeom>
                      <a:avLst/>
                      <a:gdLst/>
                      <a:ahLst/>
                      <a:cxnLst>
                        <a:cxn ang="0">
                          <a:pos x="6" y="0"/>
                        </a:cxn>
                        <a:cxn ang="0">
                          <a:pos x="6" y="0"/>
                        </a:cxn>
                        <a:cxn ang="0">
                          <a:pos x="0" y="10"/>
                        </a:cxn>
                      </a:cxnLst>
                      <a:rect l="0" t="0" r="r" b="b"/>
                      <a:pathLst>
                        <a:path w="6" h="10">
                          <a:moveTo>
                            <a:pt x="6" y="0"/>
                          </a:moveTo>
                          <a:lnTo>
                            <a:pt x="6" y="0"/>
                          </a:lnTo>
                          <a:lnTo>
                            <a:pt x="0" y="10"/>
                          </a:lnTo>
                        </a:path>
                      </a:pathLst>
                    </a:custGeom>
                    <a:noFill/>
                    <a:ln w="1588">
                      <a:solidFill>
                        <a:srgbClr val="728944"/>
                      </a:solidFill>
                      <a:prstDash val="solid"/>
                      <a:round/>
                      <a:headEnd/>
                      <a:tailEnd/>
                    </a:ln>
                  </p:spPr>
                  <p:txBody>
                    <a:bodyPr/>
                    <a:lstStyle/>
                    <a:p>
                      <a:endParaRPr lang="en-US"/>
                    </a:p>
                  </p:txBody>
                </p:sp>
                <p:sp>
                  <p:nvSpPr>
                    <p:cNvPr id="230" name="Freeform 189"/>
                    <p:cNvSpPr>
                      <a:spLocks/>
                    </p:cNvSpPr>
                    <p:nvPr/>
                  </p:nvSpPr>
                  <p:spPr bwMode="auto">
                    <a:xfrm>
                      <a:off x="4316" y="1553"/>
                      <a:ext cx="2" cy="12"/>
                    </a:xfrm>
                    <a:custGeom>
                      <a:avLst/>
                      <a:gdLst/>
                      <a:ahLst/>
                      <a:cxnLst>
                        <a:cxn ang="0">
                          <a:pos x="2" y="0"/>
                        </a:cxn>
                        <a:cxn ang="0">
                          <a:pos x="1" y="2"/>
                        </a:cxn>
                        <a:cxn ang="0">
                          <a:pos x="0" y="12"/>
                        </a:cxn>
                      </a:cxnLst>
                      <a:rect l="0" t="0" r="r" b="b"/>
                      <a:pathLst>
                        <a:path w="2" h="12">
                          <a:moveTo>
                            <a:pt x="2" y="0"/>
                          </a:moveTo>
                          <a:lnTo>
                            <a:pt x="1" y="2"/>
                          </a:lnTo>
                          <a:lnTo>
                            <a:pt x="0" y="12"/>
                          </a:lnTo>
                        </a:path>
                      </a:pathLst>
                    </a:custGeom>
                    <a:noFill/>
                    <a:ln w="1588">
                      <a:solidFill>
                        <a:srgbClr val="728944"/>
                      </a:solidFill>
                      <a:prstDash val="solid"/>
                      <a:round/>
                      <a:headEnd/>
                      <a:tailEnd/>
                    </a:ln>
                  </p:spPr>
                  <p:txBody>
                    <a:bodyPr/>
                    <a:lstStyle/>
                    <a:p>
                      <a:endParaRPr lang="en-US"/>
                    </a:p>
                  </p:txBody>
                </p:sp>
                <p:sp>
                  <p:nvSpPr>
                    <p:cNvPr id="231" name="Freeform 190"/>
                    <p:cNvSpPr>
                      <a:spLocks/>
                    </p:cNvSpPr>
                    <p:nvPr/>
                  </p:nvSpPr>
                  <p:spPr bwMode="auto">
                    <a:xfrm>
                      <a:off x="4314" y="1577"/>
                      <a:ext cx="2" cy="12"/>
                    </a:xfrm>
                    <a:custGeom>
                      <a:avLst/>
                      <a:gdLst/>
                      <a:ahLst/>
                      <a:cxnLst>
                        <a:cxn ang="0">
                          <a:pos x="0" y="0"/>
                        </a:cxn>
                        <a:cxn ang="0">
                          <a:pos x="0" y="3"/>
                        </a:cxn>
                        <a:cxn ang="0">
                          <a:pos x="0" y="11"/>
                        </a:cxn>
                        <a:cxn ang="0">
                          <a:pos x="2" y="12"/>
                        </a:cxn>
                      </a:cxnLst>
                      <a:rect l="0" t="0" r="r" b="b"/>
                      <a:pathLst>
                        <a:path w="2" h="12">
                          <a:moveTo>
                            <a:pt x="0" y="0"/>
                          </a:moveTo>
                          <a:lnTo>
                            <a:pt x="0" y="3"/>
                          </a:lnTo>
                          <a:lnTo>
                            <a:pt x="0" y="11"/>
                          </a:lnTo>
                          <a:lnTo>
                            <a:pt x="2" y="12"/>
                          </a:lnTo>
                        </a:path>
                      </a:pathLst>
                    </a:custGeom>
                    <a:noFill/>
                    <a:ln w="1588">
                      <a:solidFill>
                        <a:srgbClr val="728944"/>
                      </a:solidFill>
                      <a:prstDash val="solid"/>
                      <a:round/>
                      <a:headEnd/>
                      <a:tailEnd/>
                    </a:ln>
                  </p:spPr>
                  <p:txBody>
                    <a:bodyPr/>
                    <a:lstStyle/>
                    <a:p>
                      <a:endParaRPr lang="en-US"/>
                    </a:p>
                  </p:txBody>
                </p:sp>
                <p:sp>
                  <p:nvSpPr>
                    <p:cNvPr id="232" name="Line 191"/>
                    <p:cNvSpPr>
                      <a:spLocks noChangeShapeType="1"/>
                    </p:cNvSpPr>
                    <p:nvPr/>
                  </p:nvSpPr>
                  <p:spPr bwMode="auto">
                    <a:xfrm>
                      <a:off x="4318" y="1601"/>
                      <a:ext cx="2" cy="12"/>
                    </a:xfrm>
                    <a:prstGeom prst="line">
                      <a:avLst/>
                    </a:prstGeom>
                    <a:noFill/>
                    <a:ln w="1588">
                      <a:solidFill>
                        <a:srgbClr val="728944"/>
                      </a:solidFill>
                      <a:round/>
                      <a:headEnd/>
                      <a:tailEnd/>
                    </a:ln>
                  </p:spPr>
                  <p:txBody>
                    <a:bodyPr/>
                    <a:lstStyle/>
                    <a:p>
                      <a:endParaRPr lang="en-US"/>
                    </a:p>
                  </p:txBody>
                </p:sp>
                <p:sp>
                  <p:nvSpPr>
                    <p:cNvPr id="233" name="Line 192"/>
                    <p:cNvSpPr>
                      <a:spLocks noChangeShapeType="1"/>
                    </p:cNvSpPr>
                    <p:nvPr/>
                  </p:nvSpPr>
                  <p:spPr bwMode="auto">
                    <a:xfrm>
                      <a:off x="4323" y="1625"/>
                      <a:ext cx="3" cy="10"/>
                    </a:xfrm>
                    <a:prstGeom prst="line">
                      <a:avLst/>
                    </a:prstGeom>
                    <a:noFill/>
                    <a:ln w="1588">
                      <a:solidFill>
                        <a:srgbClr val="728944"/>
                      </a:solidFill>
                      <a:round/>
                      <a:headEnd/>
                      <a:tailEnd/>
                    </a:ln>
                  </p:spPr>
                  <p:txBody>
                    <a:bodyPr/>
                    <a:lstStyle/>
                    <a:p>
                      <a:endParaRPr lang="en-US"/>
                    </a:p>
                  </p:txBody>
                </p:sp>
                <p:sp>
                  <p:nvSpPr>
                    <p:cNvPr id="234" name="Freeform 193"/>
                    <p:cNvSpPr>
                      <a:spLocks/>
                    </p:cNvSpPr>
                    <p:nvPr/>
                  </p:nvSpPr>
                  <p:spPr bwMode="auto">
                    <a:xfrm>
                      <a:off x="4316" y="1647"/>
                      <a:ext cx="5" cy="11"/>
                    </a:xfrm>
                    <a:custGeom>
                      <a:avLst/>
                      <a:gdLst/>
                      <a:ahLst/>
                      <a:cxnLst>
                        <a:cxn ang="0">
                          <a:pos x="5" y="0"/>
                        </a:cxn>
                        <a:cxn ang="0">
                          <a:pos x="2" y="3"/>
                        </a:cxn>
                        <a:cxn ang="0">
                          <a:pos x="0" y="11"/>
                        </a:cxn>
                      </a:cxnLst>
                      <a:rect l="0" t="0" r="r" b="b"/>
                      <a:pathLst>
                        <a:path w="5" h="11">
                          <a:moveTo>
                            <a:pt x="5" y="0"/>
                          </a:moveTo>
                          <a:lnTo>
                            <a:pt x="2" y="3"/>
                          </a:lnTo>
                          <a:lnTo>
                            <a:pt x="0" y="11"/>
                          </a:lnTo>
                        </a:path>
                      </a:pathLst>
                    </a:custGeom>
                    <a:noFill/>
                    <a:ln w="1588">
                      <a:solidFill>
                        <a:srgbClr val="728944"/>
                      </a:solidFill>
                      <a:prstDash val="solid"/>
                      <a:round/>
                      <a:headEnd/>
                      <a:tailEnd/>
                    </a:ln>
                  </p:spPr>
                  <p:txBody>
                    <a:bodyPr/>
                    <a:lstStyle/>
                    <a:p>
                      <a:endParaRPr lang="en-US"/>
                    </a:p>
                  </p:txBody>
                </p:sp>
                <p:sp>
                  <p:nvSpPr>
                    <p:cNvPr id="235" name="Freeform 194"/>
                    <p:cNvSpPr>
                      <a:spLocks/>
                    </p:cNvSpPr>
                    <p:nvPr/>
                  </p:nvSpPr>
                  <p:spPr bwMode="auto">
                    <a:xfrm>
                      <a:off x="4299" y="1655"/>
                      <a:ext cx="11" cy="7"/>
                    </a:xfrm>
                    <a:custGeom>
                      <a:avLst/>
                      <a:gdLst/>
                      <a:ahLst/>
                      <a:cxnLst>
                        <a:cxn ang="0">
                          <a:pos x="11" y="7"/>
                        </a:cxn>
                        <a:cxn ang="0">
                          <a:pos x="2" y="1"/>
                        </a:cxn>
                        <a:cxn ang="0">
                          <a:pos x="0" y="0"/>
                        </a:cxn>
                      </a:cxnLst>
                      <a:rect l="0" t="0" r="r" b="b"/>
                      <a:pathLst>
                        <a:path w="11" h="7">
                          <a:moveTo>
                            <a:pt x="11" y="7"/>
                          </a:moveTo>
                          <a:lnTo>
                            <a:pt x="2" y="1"/>
                          </a:lnTo>
                          <a:lnTo>
                            <a:pt x="0" y="0"/>
                          </a:lnTo>
                        </a:path>
                      </a:pathLst>
                    </a:custGeom>
                    <a:noFill/>
                    <a:ln w="1588">
                      <a:solidFill>
                        <a:srgbClr val="728944"/>
                      </a:solidFill>
                      <a:prstDash val="solid"/>
                      <a:round/>
                      <a:headEnd/>
                      <a:tailEnd/>
                    </a:ln>
                  </p:spPr>
                  <p:txBody>
                    <a:bodyPr/>
                    <a:lstStyle/>
                    <a:p>
                      <a:endParaRPr lang="en-US"/>
                    </a:p>
                  </p:txBody>
                </p:sp>
                <p:sp>
                  <p:nvSpPr>
                    <p:cNvPr id="236" name="Freeform 195"/>
                    <p:cNvSpPr>
                      <a:spLocks/>
                    </p:cNvSpPr>
                    <p:nvPr/>
                  </p:nvSpPr>
                  <p:spPr bwMode="auto">
                    <a:xfrm>
                      <a:off x="4277" y="1649"/>
                      <a:ext cx="12" cy="1"/>
                    </a:xfrm>
                    <a:custGeom>
                      <a:avLst/>
                      <a:gdLst/>
                      <a:ahLst/>
                      <a:cxnLst>
                        <a:cxn ang="0">
                          <a:pos x="12" y="0"/>
                        </a:cxn>
                        <a:cxn ang="0">
                          <a:pos x="1" y="1"/>
                        </a:cxn>
                        <a:cxn ang="0">
                          <a:pos x="0" y="1"/>
                        </a:cxn>
                      </a:cxnLst>
                      <a:rect l="0" t="0" r="r" b="b"/>
                      <a:pathLst>
                        <a:path w="12" h="1">
                          <a:moveTo>
                            <a:pt x="12" y="0"/>
                          </a:moveTo>
                          <a:lnTo>
                            <a:pt x="1" y="1"/>
                          </a:lnTo>
                          <a:lnTo>
                            <a:pt x="0" y="1"/>
                          </a:lnTo>
                        </a:path>
                      </a:pathLst>
                    </a:custGeom>
                    <a:noFill/>
                    <a:ln w="1588">
                      <a:solidFill>
                        <a:srgbClr val="728944"/>
                      </a:solidFill>
                      <a:prstDash val="solid"/>
                      <a:round/>
                      <a:headEnd/>
                      <a:tailEnd/>
                    </a:ln>
                  </p:spPr>
                  <p:txBody>
                    <a:bodyPr/>
                    <a:lstStyle/>
                    <a:p>
                      <a:endParaRPr lang="en-US"/>
                    </a:p>
                  </p:txBody>
                </p:sp>
                <p:sp>
                  <p:nvSpPr>
                    <p:cNvPr id="237" name="Freeform 196"/>
                    <p:cNvSpPr>
                      <a:spLocks/>
                    </p:cNvSpPr>
                    <p:nvPr/>
                  </p:nvSpPr>
                  <p:spPr bwMode="auto">
                    <a:xfrm>
                      <a:off x="4254" y="1652"/>
                      <a:ext cx="11" cy="3"/>
                    </a:xfrm>
                    <a:custGeom>
                      <a:avLst/>
                      <a:gdLst/>
                      <a:ahLst/>
                      <a:cxnLst>
                        <a:cxn ang="0">
                          <a:pos x="11" y="1"/>
                        </a:cxn>
                        <a:cxn ang="0">
                          <a:pos x="5" y="3"/>
                        </a:cxn>
                        <a:cxn ang="0">
                          <a:pos x="0" y="0"/>
                        </a:cxn>
                      </a:cxnLst>
                      <a:rect l="0" t="0" r="r" b="b"/>
                      <a:pathLst>
                        <a:path w="11" h="3">
                          <a:moveTo>
                            <a:pt x="11" y="1"/>
                          </a:moveTo>
                          <a:lnTo>
                            <a:pt x="5" y="3"/>
                          </a:lnTo>
                          <a:lnTo>
                            <a:pt x="0" y="0"/>
                          </a:lnTo>
                        </a:path>
                      </a:pathLst>
                    </a:custGeom>
                    <a:noFill/>
                    <a:ln w="1588">
                      <a:solidFill>
                        <a:srgbClr val="728944"/>
                      </a:solidFill>
                      <a:prstDash val="solid"/>
                      <a:round/>
                      <a:headEnd/>
                      <a:tailEnd/>
                    </a:ln>
                  </p:spPr>
                  <p:txBody>
                    <a:bodyPr/>
                    <a:lstStyle/>
                    <a:p>
                      <a:endParaRPr lang="en-US"/>
                    </a:p>
                  </p:txBody>
                </p:sp>
                <p:sp>
                  <p:nvSpPr>
                    <p:cNvPr id="238" name="Freeform 197"/>
                    <p:cNvSpPr>
                      <a:spLocks/>
                    </p:cNvSpPr>
                    <p:nvPr/>
                  </p:nvSpPr>
                  <p:spPr bwMode="auto">
                    <a:xfrm>
                      <a:off x="4233" y="1649"/>
                      <a:ext cx="11" cy="3"/>
                    </a:xfrm>
                    <a:custGeom>
                      <a:avLst/>
                      <a:gdLst/>
                      <a:ahLst/>
                      <a:cxnLst>
                        <a:cxn ang="0">
                          <a:pos x="11" y="0"/>
                        </a:cxn>
                        <a:cxn ang="0">
                          <a:pos x="9" y="1"/>
                        </a:cxn>
                        <a:cxn ang="0">
                          <a:pos x="2" y="3"/>
                        </a:cxn>
                        <a:cxn ang="0">
                          <a:pos x="0" y="3"/>
                        </a:cxn>
                      </a:cxnLst>
                      <a:rect l="0" t="0" r="r" b="b"/>
                      <a:pathLst>
                        <a:path w="11" h="3">
                          <a:moveTo>
                            <a:pt x="11" y="0"/>
                          </a:moveTo>
                          <a:lnTo>
                            <a:pt x="9" y="1"/>
                          </a:lnTo>
                          <a:lnTo>
                            <a:pt x="2" y="3"/>
                          </a:lnTo>
                          <a:lnTo>
                            <a:pt x="0" y="3"/>
                          </a:lnTo>
                        </a:path>
                      </a:pathLst>
                    </a:custGeom>
                    <a:noFill/>
                    <a:ln w="1588">
                      <a:solidFill>
                        <a:srgbClr val="728944"/>
                      </a:solidFill>
                      <a:prstDash val="solid"/>
                      <a:round/>
                      <a:headEnd/>
                      <a:tailEnd/>
                    </a:ln>
                  </p:spPr>
                  <p:txBody>
                    <a:bodyPr/>
                    <a:lstStyle/>
                    <a:p>
                      <a:endParaRPr lang="en-US"/>
                    </a:p>
                  </p:txBody>
                </p:sp>
                <p:sp>
                  <p:nvSpPr>
                    <p:cNvPr id="239" name="Line 198"/>
                    <p:cNvSpPr>
                      <a:spLocks noChangeShapeType="1"/>
                    </p:cNvSpPr>
                    <p:nvPr/>
                  </p:nvSpPr>
                  <p:spPr bwMode="auto">
                    <a:xfrm flipH="1" flipV="1">
                      <a:off x="4211" y="1644"/>
                      <a:ext cx="12" cy="3"/>
                    </a:xfrm>
                    <a:prstGeom prst="line">
                      <a:avLst/>
                    </a:prstGeom>
                    <a:noFill/>
                    <a:ln w="1588">
                      <a:solidFill>
                        <a:srgbClr val="728944"/>
                      </a:solidFill>
                      <a:round/>
                      <a:headEnd/>
                      <a:tailEnd/>
                    </a:ln>
                  </p:spPr>
                  <p:txBody>
                    <a:bodyPr/>
                    <a:lstStyle/>
                    <a:p>
                      <a:endParaRPr lang="en-US"/>
                    </a:p>
                  </p:txBody>
                </p:sp>
                <p:sp>
                  <p:nvSpPr>
                    <p:cNvPr id="240" name="Freeform 199"/>
                    <p:cNvSpPr>
                      <a:spLocks/>
                    </p:cNvSpPr>
                    <p:nvPr/>
                  </p:nvSpPr>
                  <p:spPr bwMode="auto">
                    <a:xfrm>
                      <a:off x="4189" y="1637"/>
                      <a:ext cx="10" cy="3"/>
                    </a:xfrm>
                    <a:custGeom>
                      <a:avLst/>
                      <a:gdLst/>
                      <a:ahLst/>
                      <a:cxnLst>
                        <a:cxn ang="0">
                          <a:pos x="10" y="3"/>
                        </a:cxn>
                        <a:cxn ang="0">
                          <a:pos x="4" y="0"/>
                        </a:cxn>
                        <a:cxn ang="0">
                          <a:pos x="0" y="0"/>
                        </a:cxn>
                      </a:cxnLst>
                      <a:rect l="0" t="0" r="r" b="b"/>
                      <a:pathLst>
                        <a:path w="10" h="3">
                          <a:moveTo>
                            <a:pt x="10" y="3"/>
                          </a:moveTo>
                          <a:lnTo>
                            <a:pt x="4" y="0"/>
                          </a:lnTo>
                          <a:lnTo>
                            <a:pt x="0" y="0"/>
                          </a:lnTo>
                        </a:path>
                      </a:pathLst>
                    </a:custGeom>
                    <a:noFill/>
                    <a:ln w="1588">
                      <a:solidFill>
                        <a:srgbClr val="728944"/>
                      </a:solidFill>
                      <a:prstDash val="solid"/>
                      <a:round/>
                      <a:headEnd/>
                      <a:tailEnd/>
                    </a:ln>
                  </p:spPr>
                  <p:txBody>
                    <a:bodyPr/>
                    <a:lstStyle/>
                    <a:p>
                      <a:endParaRPr lang="en-US"/>
                    </a:p>
                  </p:txBody>
                </p:sp>
                <p:sp>
                  <p:nvSpPr>
                    <p:cNvPr id="241" name="Line 200"/>
                    <p:cNvSpPr>
                      <a:spLocks noChangeShapeType="1"/>
                    </p:cNvSpPr>
                    <p:nvPr/>
                  </p:nvSpPr>
                  <p:spPr bwMode="auto">
                    <a:xfrm flipH="1">
                      <a:off x="4165" y="1635"/>
                      <a:ext cx="12" cy="3"/>
                    </a:xfrm>
                    <a:prstGeom prst="line">
                      <a:avLst/>
                    </a:prstGeom>
                    <a:noFill/>
                    <a:ln w="1588">
                      <a:solidFill>
                        <a:srgbClr val="728944"/>
                      </a:solidFill>
                      <a:round/>
                      <a:headEnd/>
                      <a:tailEnd/>
                    </a:ln>
                  </p:spPr>
                  <p:txBody>
                    <a:bodyPr/>
                    <a:lstStyle/>
                    <a:p>
                      <a:endParaRPr lang="en-US"/>
                    </a:p>
                  </p:txBody>
                </p:sp>
                <p:sp>
                  <p:nvSpPr>
                    <p:cNvPr id="242" name="Line 201"/>
                    <p:cNvSpPr>
                      <a:spLocks noChangeShapeType="1"/>
                    </p:cNvSpPr>
                    <p:nvPr/>
                  </p:nvSpPr>
                  <p:spPr bwMode="auto">
                    <a:xfrm flipH="1" flipV="1">
                      <a:off x="4141" y="1637"/>
                      <a:ext cx="12" cy="3"/>
                    </a:xfrm>
                    <a:prstGeom prst="line">
                      <a:avLst/>
                    </a:prstGeom>
                    <a:noFill/>
                    <a:ln w="1588">
                      <a:solidFill>
                        <a:srgbClr val="728944"/>
                      </a:solidFill>
                      <a:round/>
                      <a:headEnd/>
                      <a:tailEnd/>
                    </a:ln>
                  </p:spPr>
                  <p:txBody>
                    <a:bodyPr/>
                    <a:lstStyle/>
                    <a:p>
                      <a:endParaRPr lang="en-US"/>
                    </a:p>
                  </p:txBody>
                </p:sp>
                <p:sp>
                  <p:nvSpPr>
                    <p:cNvPr id="243" name="Freeform 202"/>
                    <p:cNvSpPr>
                      <a:spLocks/>
                    </p:cNvSpPr>
                    <p:nvPr/>
                  </p:nvSpPr>
                  <p:spPr bwMode="auto">
                    <a:xfrm>
                      <a:off x="4118" y="1637"/>
                      <a:ext cx="11" cy="3"/>
                    </a:xfrm>
                    <a:custGeom>
                      <a:avLst/>
                      <a:gdLst/>
                      <a:ahLst/>
                      <a:cxnLst>
                        <a:cxn ang="0">
                          <a:pos x="11" y="0"/>
                        </a:cxn>
                        <a:cxn ang="0">
                          <a:pos x="8" y="0"/>
                        </a:cxn>
                        <a:cxn ang="0">
                          <a:pos x="0" y="3"/>
                        </a:cxn>
                      </a:cxnLst>
                      <a:rect l="0" t="0" r="r" b="b"/>
                      <a:pathLst>
                        <a:path w="11" h="3">
                          <a:moveTo>
                            <a:pt x="11" y="0"/>
                          </a:moveTo>
                          <a:lnTo>
                            <a:pt x="8" y="0"/>
                          </a:lnTo>
                          <a:lnTo>
                            <a:pt x="0" y="3"/>
                          </a:lnTo>
                        </a:path>
                      </a:pathLst>
                    </a:custGeom>
                    <a:noFill/>
                    <a:ln w="1588">
                      <a:solidFill>
                        <a:srgbClr val="728944"/>
                      </a:solidFill>
                      <a:prstDash val="solid"/>
                      <a:round/>
                      <a:headEnd/>
                      <a:tailEnd/>
                    </a:ln>
                  </p:spPr>
                  <p:txBody>
                    <a:bodyPr/>
                    <a:lstStyle/>
                    <a:p>
                      <a:endParaRPr lang="en-US"/>
                    </a:p>
                  </p:txBody>
                </p:sp>
                <p:sp>
                  <p:nvSpPr>
                    <p:cNvPr id="244" name="Line 203"/>
                    <p:cNvSpPr>
                      <a:spLocks noChangeShapeType="1"/>
                    </p:cNvSpPr>
                    <p:nvPr/>
                  </p:nvSpPr>
                  <p:spPr bwMode="auto">
                    <a:xfrm flipH="1" flipV="1">
                      <a:off x="4094" y="1640"/>
                      <a:ext cx="12" cy="1"/>
                    </a:xfrm>
                    <a:prstGeom prst="line">
                      <a:avLst/>
                    </a:prstGeom>
                    <a:noFill/>
                    <a:ln w="1588">
                      <a:solidFill>
                        <a:srgbClr val="728944"/>
                      </a:solidFill>
                      <a:round/>
                      <a:headEnd/>
                      <a:tailEnd/>
                    </a:ln>
                  </p:spPr>
                  <p:txBody>
                    <a:bodyPr/>
                    <a:lstStyle/>
                    <a:p>
                      <a:endParaRPr lang="en-US"/>
                    </a:p>
                  </p:txBody>
                </p:sp>
                <p:sp>
                  <p:nvSpPr>
                    <p:cNvPr id="245" name="Freeform 204"/>
                    <p:cNvSpPr>
                      <a:spLocks/>
                    </p:cNvSpPr>
                    <p:nvPr/>
                  </p:nvSpPr>
                  <p:spPr bwMode="auto">
                    <a:xfrm>
                      <a:off x="4070" y="1638"/>
                      <a:ext cx="12" cy="2"/>
                    </a:xfrm>
                    <a:custGeom>
                      <a:avLst/>
                      <a:gdLst/>
                      <a:ahLst/>
                      <a:cxnLst>
                        <a:cxn ang="0">
                          <a:pos x="12" y="2"/>
                        </a:cxn>
                        <a:cxn ang="0">
                          <a:pos x="2" y="2"/>
                        </a:cxn>
                        <a:cxn ang="0">
                          <a:pos x="0" y="0"/>
                        </a:cxn>
                      </a:cxnLst>
                      <a:rect l="0" t="0" r="r" b="b"/>
                      <a:pathLst>
                        <a:path w="12" h="2">
                          <a:moveTo>
                            <a:pt x="12" y="2"/>
                          </a:moveTo>
                          <a:lnTo>
                            <a:pt x="2" y="2"/>
                          </a:lnTo>
                          <a:lnTo>
                            <a:pt x="0" y="0"/>
                          </a:lnTo>
                        </a:path>
                      </a:pathLst>
                    </a:custGeom>
                    <a:noFill/>
                    <a:ln w="1588">
                      <a:solidFill>
                        <a:srgbClr val="728944"/>
                      </a:solidFill>
                      <a:prstDash val="solid"/>
                      <a:round/>
                      <a:headEnd/>
                      <a:tailEnd/>
                    </a:ln>
                  </p:spPr>
                  <p:txBody>
                    <a:bodyPr/>
                    <a:lstStyle/>
                    <a:p>
                      <a:endParaRPr lang="en-US"/>
                    </a:p>
                  </p:txBody>
                </p:sp>
                <p:sp>
                  <p:nvSpPr>
                    <p:cNvPr id="246" name="Freeform 205"/>
                    <p:cNvSpPr>
                      <a:spLocks/>
                    </p:cNvSpPr>
                    <p:nvPr/>
                  </p:nvSpPr>
                  <p:spPr bwMode="auto">
                    <a:xfrm>
                      <a:off x="4048" y="1634"/>
                      <a:ext cx="11" cy="3"/>
                    </a:xfrm>
                    <a:custGeom>
                      <a:avLst/>
                      <a:gdLst/>
                      <a:ahLst/>
                      <a:cxnLst>
                        <a:cxn ang="0">
                          <a:pos x="11" y="3"/>
                        </a:cxn>
                        <a:cxn ang="0">
                          <a:pos x="0" y="1"/>
                        </a:cxn>
                        <a:cxn ang="0">
                          <a:pos x="0" y="0"/>
                        </a:cxn>
                      </a:cxnLst>
                      <a:rect l="0" t="0" r="r" b="b"/>
                      <a:pathLst>
                        <a:path w="11" h="3">
                          <a:moveTo>
                            <a:pt x="11" y="3"/>
                          </a:moveTo>
                          <a:lnTo>
                            <a:pt x="0" y="1"/>
                          </a:lnTo>
                          <a:lnTo>
                            <a:pt x="0" y="0"/>
                          </a:lnTo>
                        </a:path>
                      </a:pathLst>
                    </a:custGeom>
                    <a:noFill/>
                    <a:ln w="1588">
                      <a:solidFill>
                        <a:srgbClr val="728944"/>
                      </a:solidFill>
                      <a:prstDash val="solid"/>
                      <a:round/>
                      <a:headEnd/>
                      <a:tailEnd/>
                    </a:ln>
                  </p:spPr>
                  <p:txBody>
                    <a:bodyPr/>
                    <a:lstStyle/>
                    <a:p>
                      <a:endParaRPr lang="en-US"/>
                    </a:p>
                  </p:txBody>
                </p:sp>
                <p:sp>
                  <p:nvSpPr>
                    <p:cNvPr id="247" name="Freeform 206"/>
                    <p:cNvSpPr>
                      <a:spLocks/>
                    </p:cNvSpPr>
                    <p:nvPr/>
                  </p:nvSpPr>
                  <p:spPr bwMode="auto">
                    <a:xfrm>
                      <a:off x="4050" y="1613"/>
                      <a:ext cx="7" cy="9"/>
                    </a:xfrm>
                    <a:custGeom>
                      <a:avLst/>
                      <a:gdLst/>
                      <a:ahLst/>
                      <a:cxnLst>
                        <a:cxn ang="0">
                          <a:pos x="0" y="9"/>
                        </a:cxn>
                        <a:cxn ang="0">
                          <a:pos x="0" y="9"/>
                        </a:cxn>
                        <a:cxn ang="0">
                          <a:pos x="7" y="0"/>
                        </a:cxn>
                      </a:cxnLst>
                      <a:rect l="0" t="0" r="r" b="b"/>
                      <a:pathLst>
                        <a:path w="7" h="9">
                          <a:moveTo>
                            <a:pt x="0" y="9"/>
                          </a:moveTo>
                          <a:lnTo>
                            <a:pt x="0" y="9"/>
                          </a:lnTo>
                          <a:lnTo>
                            <a:pt x="7" y="0"/>
                          </a:lnTo>
                        </a:path>
                      </a:pathLst>
                    </a:custGeom>
                    <a:noFill/>
                    <a:ln w="1588">
                      <a:solidFill>
                        <a:srgbClr val="728944"/>
                      </a:solidFill>
                      <a:prstDash val="solid"/>
                      <a:round/>
                      <a:headEnd/>
                      <a:tailEnd/>
                    </a:ln>
                  </p:spPr>
                  <p:txBody>
                    <a:bodyPr/>
                    <a:lstStyle/>
                    <a:p>
                      <a:endParaRPr lang="en-US"/>
                    </a:p>
                  </p:txBody>
                </p:sp>
                <p:sp>
                  <p:nvSpPr>
                    <p:cNvPr id="248" name="Line 207"/>
                    <p:cNvSpPr>
                      <a:spLocks noChangeShapeType="1"/>
                    </p:cNvSpPr>
                    <p:nvPr/>
                  </p:nvSpPr>
                  <p:spPr bwMode="auto">
                    <a:xfrm flipV="1">
                      <a:off x="4065" y="1595"/>
                      <a:ext cx="7" cy="9"/>
                    </a:xfrm>
                    <a:prstGeom prst="line">
                      <a:avLst/>
                    </a:prstGeom>
                    <a:noFill/>
                    <a:ln w="1588">
                      <a:solidFill>
                        <a:srgbClr val="728944"/>
                      </a:solidFill>
                      <a:round/>
                      <a:headEnd/>
                      <a:tailEnd/>
                    </a:ln>
                  </p:spPr>
                  <p:txBody>
                    <a:bodyPr/>
                    <a:lstStyle/>
                    <a:p>
                      <a:endParaRPr lang="en-US"/>
                    </a:p>
                  </p:txBody>
                </p:sp>
                <p:sp>
                  <p:nvSpPr>
                    <p:cNvPr id="249" name="Line 208"/>
                    <p:cNvSpPr>
                      <a:spLocks noChangeShapeType="1"/>
                    </p:cNvSpPr>
                    <p:nvPr/>
                  </p:nvSpPr>
                  <p:spPr bwMode="auto">
                    <a:xfrm flipV="1">
                      <a:off x="4079" y="1577"/>
                      <a:ext cx="9" cy="9"/>
                    </a:xfrm>
                    <a:prstGeom prst="line">
                      <a:avLst/>
                    </a:prstGeom>
                    <a:noFill/>
                    <a:ln w="1588">
                      <a:solidFill>
                        <a:srgbClr val="728944"/>
                      </a:solidFill>
                      <a:round/>
                      <a:headEnd/>
                      <a:tailEnd/>
                    </a:ln>
                  </p:spPr>
                  <p:txBody>
                    <a:bodyPr/>
                    <a:lstStyle/>
                    <a:p>
                      <a:endParaRPr lang="en-US"/>
                    </a:p>
                  </p:txBody>
                </p:sp>
                <p:sp>
                  <p:nvSpPr>
                    <p:cNvPr id="250" name="Line 209"/>
                    <p:cNvSpPr>
                      <a:spLocks noChangeShapeType="1"/>
                    </p:cNvSpPr>
                    <p:nvPr/>
                  </p:nvSpPr>
                  <p:spPr bwMode="auto">
                    <a:xfrm flipV="1">
                      <a:off x="4096" y="1559"/>
                      <a:ext cx="7" cy="9"/>
                    </a:xfrm>
                    <a:prstGeom prst="line">
                      <a:avLst/>
                    </a:prstGeom>
                    <a:noFill/>
                    <a:ln w="1588">
                      <a:solidFill>
                        <a:srgbClr val="728944"/>
                      </a:solidFill>
                      <a:round/>
                      <a:headEnd/>
                      <a:tailEnd/>
                    </a:ln>
                  </p:spPr>
                  <p:txBody>
                    <a:bodyPr/>
                    <a:lstStyle/>
                    <a:p>
                      <a:endParaRPr lang="en-US"/>
                    </a:p>
                  </p:txBody>
                </p:sp>
                <p:sp>
                  <p:nvSpPr>
                    <p:cNvPr id="251" name="Line 210"/>
                    <p:cNvSpPr>
                      <a:spLocks noChangeShapeType="1"/>
                    </p:cNvSpPr>
                    <p:nvPr/>
                  </p:nvSpPr>
                  <p:spPr bwMode="auto">
                    <a:xfrm flipV="1">
                      <a:off x="4111" y="1540"/>
                      <a:ext cx="9" cy="9"/>
                    </a:xfrm>
                    <a:prstGeom prst="line">
                      <a:avLst/>
                    </a:prstGeom>
                    <a:noFill/>
                    <a:ln w="1588">
                      <a:solidFill>
                        <a:srgbClr val="728944"/>
                      </a:solidFill>
                      <a:round/>
                      <a:headEnd/>
                      <a:tailEnd/>
                    </a:ln>
                  </p:spPr>
                  <p:txBody>
                    <a:bodyPr/>
                    <a:lstStyle/>
                    <a:p>
                      <a:endParaRPr lang="en-US"/>
                    </a:p>
                  </p:txBody>
                </p:sp>
                <p:sp>
                  <p:nvSpPr>
                    <p:cNvPr id="252" name="Line 211"/>
                    <p:cNvSpPr>
                      <a:spLocks noChangeShapeType="1"/>
                    </p:cNvSpPr>
                    <p:nvPr/>
                  </p:nvSpPr>
                  <p:spPr bwMode="auto">
                    <a:xfrm flipV="1">
                      <a:off x="4127" y="1522"/>
                      <a:ext cx="8" cy="9"/>
                    </a:xfrm>
                    <a:prstGeom prst="line">
                      <a:avLst/>
                    </a:prstGeom>
                    <a:noFill/>
                    <a:ln w="1588">
                      <a:solidFill>
                        <a:srgbClr val="728944"/>
                      </a:solidFill>
                      <a:round/>
                      <a:headEnd/>
                      <a:tailEnd/>
                    </a:ln>
                  </p:spPr>
                  <p:txBody>
                    <a:bodyPr/>
                    <a:lstStyle/>
                    <a:p>
                      <a:endParaRPr lang="en-US"/>
                    </a:p>
                  </p:txBody>
                </p:sp>
                <p:sp>
                  <p:nvSpPr>
                    <p:cNvPr id="253" name="Line 212"/>
                    <p:cNvSpPr>
                      <a:spLocks noChangeShapeType="1"/>
                    </p:cNvSpPr>
                    <p:nvPr/>
                  </p:nvSpPr>
                  <p:spPr bwMode="auto">
                    <a:xfrm flipV="1">
                      <a:off x="4141" y="1499"/>
                      <a:ext cx="0" cy="12"/>
                    </a:xfrm>
                    <a:prstGeom prst="line">
                      <a:avLst/>
                    </a:prstGeom>
                    <a:noFill/>
                    <a:ln w="1588">
                      <a:solidFill>
                        <a:srgbClr val="728944"/>
                      </a:solidFill>
                      <a:round/>
                      <a:headEnd/>
                      <a:tailEnd/>
                    </a:ln>
                  </p:spPr>
                  <p:txBody>
                    <a:bodyPr/>
                    <a:lstStyle/>
                    <a:p>
                      <a:endParaRPr lang="en-US"/>
                    </a:p>
                  </p:txBody>
                </p:sp>
                <p:sp>
                  <p:nvSpPr>
                    <p:cNvPr id="254" name="Line 213"/>
                    <p:cNvSpPr>
                      <a:spLocks noChangeShapeType="1"/>
                    </p:cNvSpPr>
                    <p:nvPr/>
                  </p:nvSpPr>
                  <p:spPr bwMode="auto">
                    <a:xfrm flipV="1">
                      <a:off x="4141" y="1475"/>
                      <a:ext cx="0" cy="12"/>
                    </a:xfrm>
                    <a:prstGeom prst="line">
                      <a:avLst/>
                    </a:prstGeom>
                    <a:noFill/>
                    <a:ln w="1588">
                      <a:solidFill>
                        <a:srgbClr val="728944"/>
                      </a:solidFill>
                      <a:round/>
                      <a:headEnd/>
                      <a:tailEnd/>
                    </a:ln>
                  </p:spPr>
                  <p:txBody>
                    <a:bodyPr/>
                    <a:lstStyle/>
                    <a:p>
                      <a:endParaRPr lang="en-US"/>
                    </a:p>
                  </p:txBody>
                </p:sp>
                <p:sp>
                  <p:nvSpPr>
                    <p:cNvPr id="255" name="Line 214"/>
                    <p:cNvSpPr>
                      <a:spLocks noChangeShapeType="1"/>
                    </p:cNvSpPr>
                    <p:nvPr/>
                  </p:nvSpPr>
                  <p:spPr bwMode="auto">
                    <a:xfrm flipV="1">
                      <a:off x="4141" y="1452"/>
                      <a:ext cx="0" cy="12"/>
                    </a:xfrm>
                    <a:prstGeom prst="line">
                      <a:avLst/>
                    </a:prstGeom>
                    <a:noFill/>
                    <a:ln w="1588">
                      <a:solidFill>
                        <a:srgbClr val="728944"/>
                      </a:solidFill>
                      <a:round/>
                      <a:headEnd/>
                      <a:tailEnd/>
                    </a:ln>
                  </p:spPr>
                  <p:txBody>
                    <a:bodyPr/>
                    <a:lstStyle/>
                    <a:p>
                      <a:endParaRPr lang="en-US"/>
                    </a:p>
                  </p:txBody>
                </p:sp>
                <p:sp>
                  <p:nvSpPr>
                    <p:cNvPr id="256" name="Freeform 215"/>
                    <p:cNvSpPr>
                      <a:spLocks/>
                    </p:cNvSpPr>
                    <p:nvPr/>
                  </p:nvSpPr>
                  <p:spPr bwMode="auto">
                    <a:xfrm>
                      <a:off x="4136" y="1431"/>
                      <a:ext cx="5" cy="9"/>
                    </a:xfrm>
                    <a:custGeom>
                      <a:avLst/>
                      <a:gdLst/>
                      <a:ahLst/>
                      <a:cxnLst>
                        <a:cxn ang="0">
                          <a:pos x="5" y="9"/>
                        </a:cxn>
                        <a:cxn ang="0">
                          <a:pos x="5" y="3"/>
                        </a:cxn>
                        <a:cxn ang="0">
                          <a:pos x="0" y="0"/>
                        </a:cxn>
                      </a:cxnLst>
                      <a:rect l="0" t="0" r="r" b="b"/>
                      <a:pathLst>
                        <a:path w="5" h="9">
                          <a:moveTo>
                            <a:pt x="5" y="9"/>
                          </a:moveTo>
                          <a:lnTo>
                            <a:pt x="5" y="3"/>
                          </a:lnTo>
                          <a:lnTo>
                            <a:pt x="0" y="0"/>
                          </a:lnTo>
                        </a:path>
                      </a:pathLst>
                    </a:custGeom>
                    <a:noFill/>
                    <a:ln w="1588">
                      <a:solidFill>
                        <a:srgbClr val="728944"/>
                      </a:solidFill>
                      <a:prstDash val="solid"/>
                      <a:round/>
                      <a:headEnd/>
                      <a:tailEnd/>
                    </a:ln>
                  </p:spPr>
                  <p:txBody>
                    <a:bodyPr/>
                    <a:lstStyle/>
                    <a:p>
                      <a:endParaRPr lang="en-US"/>
                    </a:p>
                  </p:txBody>
                </p:sp>
                <p:sp>
                  <p:nvSpPr>
                    <p:cNvPr id="257" name="Line 216"/>
                    <p:cNvSpPr>
                      <a:spLocks noChangeShapeType="1"/>
                    </p:cNvSpPr>
                    <p:nvPr/>
                  </p:nvSpPr>
                  <p:spPr bwMode="auto">
                    <a:xfrm flipH="1" flipV="1">
                      <a:off x="4118" y="1416"/>
                      <a:ext cx="9" cy="7"/>
                    </a:xfrm>
                    <a:prstGeom prst="line">
                      <a:avLst/>
                    </a:prstGeom>
                    <a:noFill/>
                    <a:ln w="1588">
                      <a:solidFill>
                        <a:srgbClr val="728944"/>
                      </a:solidFill>
                      <a:round/>
                      <a:headEnd/>
                      <a:tailEnd/>
                    </a:ln>
                  </p:spPr>
                  <p:txBody>
                    <a:bodyPr/>
                    <a:lstStyle/>
                    <a:p>
                      <a:endParaRPr lang="en-US"/>
                    </a:p>
                  </p:txBody>
                </p:sp>
                <p:sp>
                  <p:nvSpPr>
                    <p:cNvPr id="258" name="Line 217"/>
                    <p:cNvSpPr>
                      <a:spLocks noChangeShapeType="1"/>
                    </p:cNvSpPr>
                    <p:nvPr/>
                  </p:nvSpPr>
                  <p:spPr bwMode="auto">
                    <a:xfrm flipH="1" flipV="1">
                      <a:off x="4099" y="1401"/>
                      <a:ext cx="9" cy="7"/>
                    </a:xfrm>
                    <a:prstGeom prst="line">
                      <a:avLst/>
                    </a:prstGeom>
                    <a:noFill/>
                    <a:ln w="1588">
                      <a:solidFill>
                        <a:srgbClr val="728944"/>
                      </a:solidFill>
                      <a:round/>
                      <a:headEnd/>
                      <a:tailEnd/>
                    </a:ln>
                  </p:spPr>
                  <p:txBody>
                    <a:bodyPr/>
                    <a:lstStyle/>
                    <a:p>
                      <a:endParaRPr lang="en-US"/>
                    </a:p>
                  </p:txBody>
                </p:sp>
                <p:sp>
                  <p:nvSpPr>
                    <p:cNvPr id="259" name="Line 218"/>
                    <p:cNvSpPr>
                      <a:spLocks noChangeShapeType="1"/>
                    </p:cNvSpPr>
                    <p:nvPr/>
                  </p:nvSpPr>
                  <p:spPr bwMode="auto">
                    <a:xfrm flipH="1" flipV="1">
                      <a:off x="4087" y="1381"/>
                      <a:ext cx="3" cy="12"/>
                    </a:xfrm>
                    <a:prstGeom prst="line">
                      <a:avLst/>
                    </a:prstGeom>
                    <a:noFill/>
                    <a:ln w="1588">
                      <a:solidFill>
                        <a:srgbClr val="728944"/>
                      </a:solidFill>
                      <a:round/>
                      <a:headEnd/>
                      <a:tailEnd/>
                    </a:ln>
                  </p:spPr>
                  <p:txBody>
                    <a:bodyPr/>
                    <a:lstStyle/>
                    <a:p>
                      <a:endParaRPr lang="en-US"/>
                    </a:p>
                  </p:txBody>
                </p:sp>
                <p:sp>
                  <p:nvSpPr>
                    <p:cNvPr id="260" name="Freeform 219"/>
                    <p:cNvSpPr>
                      <a:spLocks/>
                    </p:cNvSpPr>
                    <p:nvPr/>
                  </p:nvSpPr>
                  <p:spPr bwMode="auto">
                    <a:xfrm>
                      <a:off x="4087" y="1357"/>
                      <a:ext cx="0" cy="12"/>
                    </a:xfrm>
                    <a:custGeom>
                      <a:avLst/>
                      <a:gdLst/>
                      <a:ahLst/>
                      <a:cxnLst>
                        <a:cxn ang="0">
                          <a:pos x="0" y="12"/>
                        </a:cxn>
                        <a:cxn ang="0">
                          <a:pos x="0" y="2"/>
                        </a:cxn>
                        <a:cxn ang="0">
                          <a:pos x="0" y="0"/>
                        </a:cxn>
                      </a:cxnLst>
                      <a:rect l="0" t="0" r="r" b="b"/>
                      <a:pathLst>
                        <a:path h="12">
                          <a:moveTo>
                            <a:pt x="0" y="12"/>
                          </a:moveTo>
                          <a:lnTo>
                            <a:pt x="0" y="2"/>
                          </a:lnTo>
                          <a:lnTo>
                            <a:pt x="0" y="0"/>
                          </a:lnTo>
                        </a:path>
                      </a:pathLst>
                    </a:custGeom>
                    <a:noFill/>
                    <a:ln w="1588">
                      <a:solidFill>
                        <a:srgbClr val="728944"/>
                      </a:solidFill>
                      <a:prstDash val="solid"/>
                      <a:round/>
                      <a:headEnd/>
                      <a:tailEnd/>
                    </a:ln>
                  </p:spPr>
                  <p:txBody>
                    <a:bodyPr/>
                    <a:lstStyle/>
                    <a:p>
                      <a:endParaRPr lang="en-US"/>
                    </a:p>
                  </p:txBody>
                </p:sp>
                <p:sp>
                  <p:nvSpPr>
                    <p:cNvPr id="261" name="Freeform 220"/>
                    <p:cNvSpPr>
                      <a:spLocks/>
                    </p:cNvSpPr>
                    <p:nvPr/>
                  </p:nvSpPr>
                  <p:spPr bwMode="auto">
                    <a:xfrm>
                      <a:off x="4090" y="1333"/>
                      <a:ext cx="3" cy="12"/>
                    </a:xfrm>
                    <a:custGeom>
                      <a:avLst/>
                      <a:gdLst/>
                      <a:ahLst/>
                      <a:cxnLst>
                        <a:cxn ang="0">
                          <a:pos x="0" y="12"/>
                        </a:cxn>
                        <a:cxn ang="0">
                          <a:pos x="1" y="3"/>
                        </a:cxn>
                        <a:cxn ang="0">
                          <a:pos x="3" y="0"/>
                        </a:cxn>
                      </a:cxnLst>
                      <a:rect l="0" t="0" r="r" b="b"/>
                      <a:pathLst>
                        <a:path w="3" h="12">
                          <a:moveTo>
                            <a:pt x="0" y="12"/>
                          </a:moveTo>
                          <a:lnTo>
                            <a:pt x="1" y="3"/>
                          </a:lnTo>
                          <a:lnTo>
                            <a:pt x="3" y="0"/>
                          </a:lnTo>
                        </a:path>
                      </a:pathLst>
                    </a:custGeom>
                    <a:noFill/>
                    <a:ln w="1588">
                      <a:solidFill>
                        <a:srgbClr val="728944"/>
                      </a:solidFill>
                      <a:prstDash val="solid"/>
                      <a:round/>
                      <a:headEnd/>
                      <a:tailEnd/>
                    </a:ln>
                  </p:spPr>
                  <p:txBody>
                    <a:bodyPr/>
                    <a:lstStyle/>
                    <a:p>
                      <a:endParaRPr lang="en-US"/>
                    </a:p>
                  </p:txBody>
                </p:sp>
                <p:sp>
                  <p:nvSpPr>
                    <p:cNvPr id="262" name="Line 221"/>
                    <p:cNvSpPr>
                      <a:spLocks noChangeShapeType="1"/>
                    </p:cNvSpPr>
                    <p:nvPr/>
                  </p:nvSpPr>
                  <p:spPr bwMode="auto">
                    <a:xfrm flipV="1">
                      <a:off x="4100" y="1314"/>
                      <a:ext cx="6" cy="10"/>
                    </a:xfrm>
                    <a:prstGeom prst="line">
                      <a:avLst/>
                    </a:prstGeom>
                    <a:noFill/>
                    <a:ln w="1588">
                      <a:solidFill>
                        <a:srgbClr val="728944"/>
                      </a:solidFill>
                      <a:round/>
                      <a:headEnd/>
                      <a:tailEnd/>
                    </a:ln>
                  </p:spPr>
                  <p:txBody>
                    <a:bodyPr/>
                    <a:lstStyle/>
                    <a:p>
                      <a:endParaRPr lang="en-US"/>
                    </a:p>
                  </p:txBody>
                </p:sp>
                <p:sp>
                  <p:nvSpPr>
                    <p:cNvPr id="263" name="Line 222"/>
                    <p:cNvSpPr>
                      <a:spLocks noChangeShapeType="1"/>
                    </p:cNvSpPr>
                    <p:nvPr/>
                  </p:nvSpPr>
                  <p:spPr bwMode="auto">
                    <a:xfrm flipV="1">
                      <a:off x="4114" y="1295"/>
                      <a:ext cx="6" cy="10"/>
                    </a:xfrm>
                    <a:prstGeom prst="line">
                      <a:avLst/>
                    </a:prstGeom>
                    <a:noFill/>
                    <a:ln w="1588">
                      <a:solidFill>
                        <a:srgbClr val="728944"/>
                      </a:solidFill>
                      <a:round/>
                      <a:headEnd/>
                      <a:tailEnd/>
                    </a:ln>
                  </p:spPr>
                  <p:txBody>
                    <a:bodyPr/>
                    <a:lstStyle/>
                    <a:p>
                      <a:endParaRPr lang="en-US"/>
                    </a:p>
                  </p:txBody>
                </p:sp>
                <p:sp>
                  <p:nvSpPr>
                    <p:cNvPr id="264" name="Freeform 223"/>
                    <p:cNvSpPr>
                      <a:spLocks/>
                    </p:cNvSpPr>
                    <p:nvPr/>
                  </p:nvSpPr>
                  <p:spPr bwMode="auto">
                    <a:xfrm>
                      <a:off x="4127" y="1274"/>
                      <a:ext cx="2" cy="10"/>
                    </a:xfrm>
                    <a:custGeom>
                      <a:avLst/>
                      <a:gdLst/>
                      <a:ahLst/>
                      <a:cxnLst>
                        <a:cxn ang="0">
                          <a:pos x="0" y="10"/>
                        </a:cxn>
                        <a:cxn ang="0">
                          <a:pos x="2" y="10"/>
                        </a:cxn>
                        <a:cxn ang="0">
                          <a:pos x="0" y="0"/>
                        </a:cxn>
                      </a:cxnLst>
                      <a:rect l="0" t="0" r="r" b="b"/>
                      <a:pathLst>
                        <a:path w="2" h="10">
                          <a:moveTo>
                            <a:pt x="0" y="10"/>
                          </a:moveTo>
                          <a:lnTo>
                            <a:pt x="2" y="10"/>
                          </a:lnTo>
                          <a:lnTo>
                            <a:pt x="0" y="0"/>
                          </a:lnTo>
                        </a:path>
                      </a:pathLst>
                    </a:custGeom>
                    <a:noFill/>
                    <a:ln w="1588">
                      <a:solidFill>
                        <a:srgbClr val="728944"/>
                      </a:solidFill>
                      <a:prstDash val="solid"/>
                      <a:round/>
                      <a:headEnd/>
                      <a:tailEnd/>
                    </a:ln>
                  </p:spPr>
                  <p:txBody>
                    <a:bodyPr/>
                    <a:lstStyle/>
                    <a:p>
                      <a:endParaRPr lang="en-US"/>
                    </a:p>
                  </p:txBody>
                </p:sp>
                <p:sp>
                  <p:nvSpPr>
                    <p:cNvPr id="265" name="Line 224"/>
                    <p:cNvSpPr>
                      <a:spLocks noChangeShapeType="1"/>
                    </p:cNvSpPr>
                    <p:nvPr/>
                  </p:nvSpPr>
                  <p:spPr bwMode="auto">
                    <a:xfrm flipV="1">
                      <a:off x="4126" y="1251"/>
                      <a:ext cx="7" cy="11"/>
                    </a:xfrm>
                    <a:prstGeom prst="line">
                      <a:avLst/>
                    </a:prstGeom>
                    <a:noFill/>
                    <a:ln w="1588">
                      <a:solidFill>
                        <a:srgbClr val="728944"/>
                      </a:solidFill>
                      <a:round/>
                      <a:headEnd/>
                      <a:tailEnd/>
                    </a:ln>
                  </p:spPr>
                  <p:txBody>
                    <a:bodyPr/>
                    <a:lstStyle/>
                    <a:p>
                      <a:endParaRPr lang="en-US"/>
                    </a:p>
                  </p:txBody>
                </p:sp>
                <p:sp>
                  <p:nvSpPr>
                    <p:cNvPr id="266" name="Line 225"/>
                    <p:cNvSpPr>
                      <a:spLocks noChangeShapeType="1"/>
                    </p:cNvSpPr>
                    <p:nvPr/>
                  </p:nvSpPr>
                  <p:spPr bwMode="auto">
                    <a:xfrm flipV="1">
                      <a:off x="4141" y="1233"/>
                      <a:ext cx="7" cy="9"/>
                    </a:xfrm>
                    <a:prstGeom prst="line">
                      <a:avLst/>
                    </a:prstGeom>
                    <a:noFill/>
                    <a:ln w="1588">
                      <a:solidFill>
                        <a:srgbClr val="728944"/>
                      </a:solidFill>
                      <a:round/>
                      <a:headEnd/>
                      <a:tailEnd/>
                    </a:ln>
                  </p:spPr>
                  <p:txBody>
                    <a:bodyPr/>
                    <a:lstStyle/>
                    <a:p>
                      <a:endParaRPr lang="en-US"/>
                    </a:p>
                  </p:txBody>
                </p:sp>
                <p:sp>
                  <p:nvSpPr>
                    <p:cNvPr id="267" name="Freeform 226"/>
                    <p:cNvSpPr>
                      <a:spLocks/>
                    </p:cNvSpPr>
                    <p:nvPr/>
                  </p:nvSpPr>
                  <p:spPr bwMode="auto">
                    <a:xfrm>
                      <a:off x="4156" y="1214"/>
                      <a:ext cx="7" cy="9"/>
                    </a:xfrm>
                    <a:custGeom>
                      <a:avLst/>
                      <a:gdLst/>
                      <a:ahLst/>
                      <a:cxnLst>
                        <a:cxn ang="0">
                          <a:pos x="0" y="9"/>
                        </a:cxn>
                        <a:cxn ang="0">
                          <a:pos x="7" y="0"/>
                        </a:cxn>
                        <a:cxn ang="0">
                          <a:pos x="7" y="0"/>
                        </a:cxn>
                      </a:cxnLst>
                      <a:rect l="0" t="0" r="r" b="b"/>
                      <a:pathLst>
                        <a:path w="7" h="9">
                          <a:moveTo>
                            <a:pt x="0" y="9"/>
                          </a:moveTo>
                          <a:lnTo>
                            <a:pt x="7" y="0"/>
                          </a:lnTo>
                          <a:lnTo>
                            <a:pt x="7" y="0"/>
                          </a:lnTo>
                        </a:path>
                      </a:pathLst>
                    </a:custGeom>
                    <a:noFill/>
                    <a:ln w="1588">
                      <a:solidFill>
                        <a:srgbClr val="728944"/>
                      </a:solidFill>
                      <a:prstDash val="solid"/>
                      <a:round/>
                      <a:headEnd/>
                      <a:tailEnd/>
                    </a:ln>
                  </p:spPr>
                  <p:txBody>
                    <a:bodyPr/>
                    <a:lstStyle/>
                    <a:p>
                      <a:endParaRPr lang="en-US"/>
                    </a:p>
                  </p:txBody>
                </p:sp>
                <p:sp>
                  <p:nvSpPr>
                    <p:cNvPr id="268" name="Freeform 227"/>
                    <p:cNvSpPr>
                      <a:spLocks/>
                    </p:cNvSpPr>
                    <p:nvPr/>
                  </p:nvSpPr>
                  <p:spPr bwMode="auto">
                    <a:xfrm>
                      <a:off x="4166" y="1191"/>
                      <a:ext cx="5" cy="12"/>
                    </a:xfrm>
                    <a:custGeom>
                      <a:avLst/>
                      <a:gdLst/>
                      <a:ahLst/>
                      <a:cxnLst>
                        <a:cxn ang="0">
                          <a:pos x="0" y="12"/>
                        </a:cxn>
                        <a:cxn ang="0">
                          <a:pos x="2" y="8"/>
                        </a:cxn>
                        <a:cxn ang="0">
                          <a:pos x="5" y="0"/>
                        </a:cxn>
                      </a:cxnLst>
                      <a:rect l="0" t="0" r="r" b="b"/>
                      <a:pathLst>
                        <a:path w="5" h="12">
                          <a:moveTo>
                            <a:pt x="0" y="12"/>
                          </a:moveTo>
                          <a:lnTo>
                            <a:pt x="2" y="8"/>
                          </a:lnTo>
                          <a:lnTo>
                            <a:pt x="5" y="0"/>
                          </a:lnTo>
                        </a:path>
                      </a:pathLst>
                    </a:custGeom>
                    <a:noFill/>
                    <a:ln w="1588">
                      <a:solidFill>
                        <a:srgbClr val="728944"/>
                      </a:solidFill>
                      <a:prstDash val="solid"/>
                      <a:round/>
                      <a:headEnd/>
                      <a:tailEnd/>
                    </a:ln>
                  </p:spPr>
                  <p:txBody>
                    <a:bodyPr/>
                    <a:lstStyle/>
                    <a:p>
                      <a:endParaRPr lang="en-US"/>
                    </a:p>
                  </p:txBody>
                </p:sp>
                <p:sp>
                  <p:nvSpPr>
                    <p:cNvPr id="269" name="Freeform 228"/>
                    <p:cNvSpPr>
                      <a:spLocks/>
                    </p:cNvSpPr>
                    <p:nvPr/>
                  </p:nvSpPr>
                  <p:spPr bwMode="auto">
                    <a:xfrm>
                      <a:off x="4172" y="1169"/>
                      <a:ext cx="3" cy="10"/>
                    </a:xfrm>
                    <a:custGeom>
                      <a:avLst/>
                      <a:gdLst/>
                      <a:ahLst/>
                      <a:cxnLst>
                        <a:cxn ang="0">
                          <a:pos x="3" y="10"/>
                        </a:cxn>
                        <a:cxn ang="0">
                          <a:pos x="0" y="0"/>
                        </a:cxn>
                        <a:cxn ang="0">
                          <a:pos x="0" y="0"/>
                        </a:cxn>
                      </a:cxnLst>
                      <a:rect l="0" t="0" r="r" b="b"/>
                      <a:pathLst>
                        <a:path w="3" h="10">
                          <a:moveTo>
                            <a:pt x="3" y="10"/>
                          </a:moveTo>
                          <a:lnTo>
                            <a:pt x="0" y="0"/>
                          </a:lnTo>
                          <a:lnTo>
                            <a:pt x="0" y="0"/>
                          </a:lnTo>
                        </a:path>
                      </a:pathLst>
                    </a:custGeom>
                    <a:noFill/>
                    <a:ln w="1588">
                      <a:solidFill>
                        <a:srgbClr val="728944"/>
                      </a:solidFill>
                      <a:prstDash val="solid"/>
                      <a:round/>
                      <a:headEnd/>
                      <a:tailEnd/>
                    </a:ln>
                  </p:spPr>
                  <p:txBody>
                    <a:bodyPr/>
                    <a:lstStyle/>
                    <a:p>
                      <a:endParaRPr lang="en-US"/>
                    </a:p>
                  </p:txBody>
                </p:sp>
                <p:sp>
                  <p:nvSpPr>
                    <p:cNvPr id="270" name="Freeform 229"/>
                    <p:cNvSpPr>
                      <a:spLocks/>
                    </p:cNvSpPr>
                    <p:nvPr/>
                  </p:nvSpPr>
                  <p:spPr bwMode="auto">
                    <a:xfrm>
                      <a:off x="4178" y="1148"/>
                      <a:ext cx="8" cy="10"/>
                    </a:xfrm>
                    <a:custGeom>
                      <a:avLst/>
                      <a:gdLst/>
                      <a:ahLst/>
                      <a:cxnLst>
                        <a:cxn ang="0">
                          <a:pos x="0" y="10"/>
                        </a:cxn>
                        <a:cxn ang="0">
                          <a:pos x="5" y="3"/>
                        </a:cxn>
                        <a:cxn ang="0">
                          <a:pos x="8" y="0"/>
                        </a:cxn>
                      </a:cxnLst>
                      <a:rect l="0" t="0" r="r" b="b"/>
                      <a:pathLst>
                        <a:path w="8" h="10">
                          <a:moveTo>
                            <a:pt x="0" y="10"/>
                          </a:moveTo>
                          <a:lnTo>
                            <a:pt x="5" y="3"/>
                          </a:lnTo>
                          <a:lnTo>
                            <a:pt x="8" y="0"/>
                          </a:lnTo>
                        </a:path>
                      </a:pathLst>
                    </a:custGeom>
                    <a:noFill/>
                    <a:ln w="1588">
                      <a:solidFill>
                        <a:srgbClr val="728944"/>
                      </a:solidFill>
                      <a:prstDash val="solid"/>
                      <a:round/>
                      <a:headEnd/>
                      <a:tailEnd/>
                    </a:ln>
                  </p:spPr>
                  <p:txBody>
                    <a:bodyPr/>
                    <a:lstStyle/>
                    <a:p>
                      <a:endParaRPr lang="en-US"/>
                    </a:p>
                  </p:txBody>
                </p:sp>
                <p:sp>
                  <p:nvSpPr>
                    <p:cNvPr id="271" name="Line 230"/>
                    <p:cNvSpPr>
                      <a:spLocks noChangeShapeType="1"/>
                    </p:cNvSpPr>
                    <p:nvPr/>
                  </p:nvSpPr>
                  <p:spPr bwMode="auto">
                    <a:xfrm flipV="1">
                      <a:off x="4193" y="1132"/>
                      <a:ext cx="9" cy="9"/>
                    </a:xfrm>
                    <a:prstGeom prst="line">
                      <a:avLst/>
                    </a:prstGeom>
                    <a:noFill/>
                    <a:ln w="1588">
                      <a:solidFill>
                        <a:srgbClr val="728944"/>
                      </a:solidFill>
                      <a:round/>
                      <a:headEnd/>
                      <a:tailEnd/>
                    </a:ln>
                  </p:spPr>
                  <p:txBody>
                    <a:bodyPr/>
                    <a:lstStyle/>
                    <a:p>
                      <a:endParaRPr lang="en-US"/>
                    </a:p>
                  </p:txBody>
                </p:sp>
                <p:sp>
                  <p:nvSpPr>
                    <p:cNvPr id="272" name="Line 231"/>
                    <p:cNvSpPr>
                      <a:spLocks noChangeShapeType="1"/>
                    </p:cNvSpPr>
                    <p:nvPr/>
                  </p:nvSpPr>
                  <p:spPr bwMode="auto">
                    <a:xfrm flipH="1" flipV="1">
                      <a:off x="4190" y="1118"/>
                      <a:ext cx="10" cy="6"/>
                    </a:xfrm>
                    <a:prstGeom prst="line">
                      <a:avLst/>
                    </a:prstGeom>
                    <a:noFill/>
                    <a:ln w="1588">
                      <a:solidFill>
                        <a:srgbClr val="728944"/>
                      </a:solidFill>
                      <a:round/>
                      <a:headEnd/>
                      <a:tailEnd/>
                    </a:ln>
                  </p:spPr>
                  <p:txBody>
                    <a:bodyPr/>
                    <a:lstStyle/>
                    <a:p>
                      <a:endParaRPr lang="en-US"/>
                    </a:p>
                  </p:txBody>
                </p:sp>
                <p:sp>
                  <p:nvSpPr>
                    <p:cNvPr id="273" name="Line 232"/>
                    <p:cNvSpPr>
                      <a:spLocks noChangeShapeType="1"/>
                    </p:cNvSpPr>
                    <p:nvPr/>
                  </p:nvSpPr>
                  <p:spPr bwMode="auto">
                    <a:xfrm flipH="1" flipV="1">
                      <a:off x="4171" y="1103"/>
                      <a:ext cx="10" cy="8"/>
                    </a:xfrm>
                    <a:prstGeom prst="line">
                      <a:avLst/>
                    </a:prstGeom>
                    <a:noFill/>
                    <a:ln w="1588">
                      <a:solidFill>
                        <a:srgbClr val="728944"/>
                      </a:solidFill>
                      <a:round/>
                      <a:headEnd/>
                      <a:tailEnd/>
                    </a:ln>
                  </p:spPr>
                  <p:txBody>
                    <a:bodyPr/>
                    <a:lstStyle/>
                    <a:p>
                      <a:endParaRPr lang="en-US"/>
                    </a:p>
                  </p:txBody>
                </p:sp>
                <p:sp>
                  <p:nvSpPr>
                    <p:cNvPr id="274" name="Freeform 233"/>
                    <p:cNvSpPr>
                      <a:spLocks/>
                    </p:cNvSpPr>
                    <p:nvPr/>
                  </p:nvSpPr>
                  <p:spPr bwMode="auto">
                    <a:xfrm>
                      <a:off x="4150" y="1100"/>
                      <a:ext cx="9" cy="5"/>
                    </a:xfrm>
                    <a:custGeom>
                      <a:avLst/>
                      <a:gdLst/>
                      <a:ahLst/>
                      <a:cxnLst>
                        <a:cxn ang="0">
                          <a:pos x="9" y="5"/>
                        </a:cxn>
                        <a:cxn ang="0">
                          <a:pos x="1" y="5"/>
                        </a:cxn>
                        <a:cxn ang="0">
                          <a:pos x="0" y="0"/>
                        </a:cxn>
                      </a:cxnLst>
                      <a:rect l="0" t="0" r="r" b="b"/>
                      <a:pathLst>
                        <a:path w="9" h="5">
                          <a:moveTo>
                            <a:pt x="9" y="5"/>
                          </a:moveTo>
                          <a:lnTo>
                            <a:pt x="1" y="5"/>
                          </a:lnTo>
                          <a:lnTo>
                            <a:pt x="0" y="0"/>
                          </a:lnTo>
                        </a:path>
                      </a:pathLst>
                    </a:custGeom>
                    <a:noFill/>
                    <a:ln w="1588">
                      <a:solidFill>
                        <a:srgbClr val="728944"/>
                      </a:solidFill>
                      <a:prstDash val="solid"/>
                      <a:round/>
                      <a:headEnd/>
                      <a:tailEnd/>
                    </a:ln>
                  </p:spPr>
                  <p:txBody>
                    <a:bodyPr/>
                    <a:lstStyle/>
                    <a:p>
                      <a:endParaRPr lang="en-US"/>
                    </a:p>
                  </p:txBody>
                </p:sp>
                <p:sp>
                  <p:nvSpPr>
                    <p:cNvPr id="275" name="Freeform 234"/>
                    <p:cNvSpPr>
                      <a:spLocks/>
                    </p:cNvSpPr>
                    <p:nvPr/>
                  </p:nvSpPr>
                  <p:spPr bwMode="auto">
                    <a:xfrm>
                      <a:off x="4136" y="1081"/>
                      <a:ext cx="6" cy="10"/>
                    </a:xfrm>
                    <a:custGeom>
                      <a:avLst/>
                      <a:gdLst/>
                      <a:ahLst/>
                      <a:cxnLst>
                        <a:cxn ang="0">
                          <a:pos x="6" y="10"/>
                        </a:cxn>
                        <a:cxn ang="0">
                          <a:pos x="0" y="1"/>
                        </a:cxn>
                        <a:cxn ang="0">
                          <a:pos x="2" y="0"/>
                        </a:cxn>
                      </a:cxnLst>
                      <a:rect l="0" t="0" r="r" b="b"/>
                      <a:pathLst>
                        <a:path w="6" h="10">
                          <a:moveTo>
                            <a:pt x="6" y="10"/>
                          </a:moveTo>
                          <a:lnTo>
                            <a:pt x="0" y="1"/>
                          </a:lnTo>
                          <a:lnTo>
                            <a:pt x="2" y="0"/>
                          </a:lnTo>
                        </a:path>
                      </a:pathLst>
                    </a:custGeom>
                    <a:noFill/>
                    <a:ln w="1588">
                      <a:solidFill>
                        <a:srgbClr val="728944"/>
                      </a:solidFill>
                      <a:prstDash val="solid"/>
                      <a:round/>
                      <a:headEnd/>
                      <a:tailEnd/>
                    </a:ln>
                  </p:spPr>
                  <p:txBody>
                    <a:bodyPr/>
                    <a:lstStyle/>
                    <a:p>
                      <a:endParaRPr lang="en-US"/>
                    </a:p>
                  </p:txBody>
                </p:sp>
                <p:sp>
                  <p:nvSpPr>
                    <p:cNvPr id="276" name="Line 235"/>
                    <p:cNvSpPr>
                      <a:spLocks noChangeShapeType="1"/>
                    </p:cNvSpPr>
                    <p:nvPr/>
                  </p:nvSpPr>
                  <p:spPr bwMode="auto">
                    <a:xfrm flipV="1">
                      <a:off x="4142" y="1058"/>
                      <a:ext cx="6" cy="11"/>
                    </a:xfrm>
                    <a:prstGeom prst="line">
                      <a:avLst/>
                    </a:prstGeom>
                    <a:noFill/>
                    <a:ln w="1588">
                      <a:solidFill>
                        <a:srgbClr val="728944"/>
                      </a:solidFill>
                      <a:round/>
                      <a:headEnd/>
                      <a:tailEnd/>
                    </a:ln>
                  </p:spPr>
                  <p:txBody>
                    <a:bodyPr/>
                    <a:lstStyle/>
                    <a:p>
                      <a:endParaRPr lang="en-US"/>
                    </a:p>
                  </p:txBody>
                </p:sp>
                <p:sp>
                  <p:nvSpPr>
                    <p:cNvPr id="277" name="Line 236"/>
                    <p:cNvSpPr>
                      <a:spLocks noChangeShapeType="1"/>
                    </p:cNvSpPr>
                    <p:nvPr/>
                  </p:nvSpPr>
                  <p:spPr bwMode="auto">
                    <a:xfrm flipV="1">
                      <a:off x="4153" y="1037"/>
                      <a:ext cx="4" cy="11"/>
                    </a:xfrm>
                    <a:prstGeom prst="line">
                      <a:avLst/>
                    </a:prstGeom>
                    <a:noFill/>
                    <a:ln w="1588">
                      <a:solidFill>
                        <a:srgbClr val="728944"/>
                      </a:solidFill>
                      <a:round/>
                      <a:headEnd/>
                      <a:tailEnd/>
                    </a:ln>
                  </p:spPr>
                  <p:txBody>
                    <a:bodyPr/>
                    <a:lstStyle/>
                    <a:p>
                      <a:endParaRPr lang="en-US"/>
                    </a:p>
                  </p:txBody>
                </p:sp>
                <p:sp>
                  <p:nvSpPr>
                    <p:cNvPr id="278" name="Line 237"/>
                    <p:cNvSpPr>
                      <a:spLocks noChangeShapeType="1"/>
                    </p:cNvSpPr>
                    <p:nvPr/>
                  </p:nvSpPr>
                  <p:spPr bwMode="auto">
                    <a:xfrm flipV="1">
                      <a:off x="4163" y="1015"/>
                      <a:ext cx="5" cy="10"/>
                    </a:xfrm>
                    <a:prstGeom prst="line">
                      <a:avLst/>
                    </a:prstGeom>
                    <a:noFill/>
                    <a:ln w="1588">
                      <a:solidFill>
                        <a:srgbClr val="728944"/>
                      </a:solidFill>
                      <a:round/>
                      <a:headEnd/>
                      <a:tailEnd/>
                    </a:ln>
                  </p:spPr>
                  <p:txBody>
                    <a:bodyPr/>
                    <a:lstStyle/>
                    <a:p>
                      <a:endParaRPr lang="en-US"/>
                    </a:p>
                  </p:txBody>
                </p:sp>
                <p:sp>
                  <p:nvSpPr>
                    <p:cNvPr id="279" name="Line 238"/>
                    <p:cNvSpPr>
                      <a:spLocks noChangeShapeType="1"/>
                    </p:cNvSpPr>
                    <p:nvPr/>
                  </p:nvSpPr>
                  <p:spPr bwMode="auto">
                    <a:xfrm flipH="1" flipV="1">
                      <a:off x="4160" y="993"/>
                      <a:ext cx="5" cy="10"/>
                    </a:xfrm>
                    <a:prstGeom prst="line">
                      <a:avLst/>
                    </a:prstGeom>
                    <a:noFill/>
                    <a:ln w="1588">
                      <a:solidFill>
                        <a:srgbClr val="728944"/>
                      </a:solidFill>
                      <a:round/>
                      <a:headEnd/>
                      <a:tailEnd/>
                    </a:ln>
                  </p:spPr>
                  <p:txBody>
                    <a:bodyPr/>
                    <a:lstStyle/>
                    <a:p>
                      <a:endParaRPr lang="en-US"/>
                    </a:p>
                  </p:txBody>
                </p:sp>
                <p:sp>
                  <p:nvSpPr>
                    <p:cNvPr id="280" name="Freeform 239"/>
                    <p:cNvSpPr>
                      <a:spLocks/>
                    </p:cNvSpPr>
                    <p:nvPr/>
                  </p:nvSpPr>
                  <p:spPr bwMode="auto">
                    <a:xfrm>
                      <a:off x="4153" y="970"/>
                      <a:ext cx="4" cy="11"/>
                    </a:xfrm>
                    <a:custGeom>
                      <a:avLst/>
                      <a:gdLst/>
                      <a:ahLst/>
                      <a:cxnLst>
                        <a:cxn ang="0">
                          <a:pos x="4" y="11"/>
                        </a:cxn>
                        <a:cxn ang="0">
                          <a:pos x="3" y="9"/>
                        </a:cxn>
                        <a:cxn ang="0">
                          <a:pos x="0" y="0"/>
                        </a:cxn>
                      </a:cxnLst>
                      <a:rect l="0" t="0" r="r" b="b"/>
                      <a:pathLst>
                        <a:path w="4" h="11">
                          <a:moveTo>
                            <a:pt x="4" y="11"/>
                          </a:moveTo>
                          <a:lnTo>
                            <a:pt x="3" y="9"/>
                          </a:lnTo>
                          <a:lnTo>
                            <a:pt x="0" y="0"/>
                          </a:lnTo>
                        </a:path>
                      </a:pathLst>
                    </a:custGeom>
                    <a:noFill/>
                    <a:ln w="1588">
                      <a:solidFill>
                        <a:srgbClr val="728944"/>
                      </a:solidFill>
                      <a:prstDash val="solid"/>
                      <a:round/>
                      <a:headEnd/>
                      <a:tailEnd/>
                    </a:ln>
                  </p:spPr>
                  <p:txBody>
                    <a:bodyPr/>
                    <a:lstStyle/>
                    <a:p>
                      <a:endParaRPr lang="en-US"/>
                    </a:p>
                  </p:txBody>
                </p:sp>
                <p:sp>
                  <p:nvSpPr>
                    <p:cNvPr id="281" name="Freeform 240"/>
                    <p:cNvSpPr>
                      <a:spLocks/>
                    </p:cNvSpPr>
                    <p:nvPr/>
                  </p:nvSpPr>
                  <p:spPr bwMode="auto">
                    <a:xfrm>
                      <a:off x="4150" y="955"/>
                      <a:ext cx="10" cy="3"/>
                    </a:xfrm>
                    <a:custGeom>
                      <a:avLst/>
                      <a:gdLst/>
                      <a:ahLst/>
                      <a:cxnLst>
                        <a:cxn ang="0">
                          <a:pos x="0" y="3"/>
                        </a:cxn>
                        <a:cxn ang="0">
                          <a:pos x="0" y="3"/>
                        </a:cxn>
                        <a:cxn ang="0">
                          <a:pos x="3" y="2"/>
                        </a:cxn>
                        <a:cxn ang="0">
                          <a:pos x="10" y="0"/>
                        </a:cxn>
                      </a:cxnLst>
                      <a:rect l="0" t="0" r="r" b="b"/>
                      <a:pathLst>
                        <a:path w="10" h="3">
                          <a:moveTo>
                            <a:pt x="0" y="3"/>
                          </a:moveTo>
                          <a:lnTo>
                            <a:pt x="0" y="3"/>
                          </a:lnTo>
                          <a:lnTo>
                            <a:pt x="3" y="2"/>
                          </a:lnTo>
                          <a:lnTo>
                            <a:pt x="10" y="0"/>
                          </a:lnTo>
                        </a:path>
                      </a:pathLst>
                    </a:custGeom>
                    <a:noFill/>
                    <a:ln w="1588">
                      <a:solidFill>
                        <a:srgbClr val="728944"/>
                      </a:solidFill>
                      <a:prstDash val="solid"/>
                      <a:round/>
                      <a:headEnd/>
                      <a:tailEnd/>
                    </a:ln>
                  </p:spPr>
                  <p:txBody>
                    <a:bodyPr/>
                    <a:lstStyle/>
                    <a:p>
                      <a:endParaRPr lang="en-US"/>
                    </a:p>
                  </p:txBody>
                </p:sp>
                <p:sp>
                  <p:nvSpPr>
                    <p:cNvPr id="282" name="Line 241"/>
                    <p:cNvSpPr>
                      <a:spLocks noChangeShapeType="1"/>
                    </p:cNvSpPr>
                    <p:nvPr/>
                  </p:nvSpPr>
                  <p:spPr bwMode="auto">
                    <a:xfrm flipV="1">
                      <a:off x="4168" y="936"/>
                      <a:ext cx="1" cy="12"/>
                    </a:xfrm>
                    <a:prstGeom prst="line">
                      <a:avLst/>
                    </a:prstGeom>
                    <a:noFill/>
                    <a:ln w="1588">
                      <a:solidFill>
                        <a:srgbClr val="728944"/>
                      </a:solidFill>
                      <a:round/>
                      <a:headEnd/>
                      <a:tailEnd/>
                    </a:ln>
                  </p:spPr>
                  <p:txBody>
                    <a:bodyPr/>
                    <a:lstStyle/>
                    <a:p>
                      <a:endParaRPr lang="en-US"/>
                    </a:p>
                  </p:txBody>
                </p:sp>
                <p:sp>
                  <p:nvSpPr>
                    <p:cNvPr id="283" name="Line 242"/>
                    <p:cNvSpPr>
                      <a:spLocks noChangeShapeType="1"/>
                    </p:cNvSpPr>
                    <p:nvPr/>
                  </p:nvSpPr>
                  <p:spPr bwMode="auto">
                    <a:xfrm flipV="1">
                      <a:off x="4171" y="912"/>
                      <a:ext cx="1" cy="12"/>
                    </a:xfrm>
                    <a:prstGeom prst="line">
                      <a:avLst/>
                    </a:prstGeom>
                    <a:noFill/>
                    <a:ln w="1588">
                      <a:solidFill>
                        <a:srgbClr val="728944"/>
                      </a:solidFill>
                      <a:round/>
                      <a:headEnd/>
                      <a:tailEnd/>
                    </a:ln>
                  </p:spPr>
                  <p:txBody>
                    <a:bodyPr/>
                    <a:lstStyle/>
                    <a:p>
                      <a:endParaRPr lang="en-US"/>
                    </a:p>
                  </p:txBody>
                </p:sp>
                <p:sp>
                  <p:nvSpPr>
                    <p:cNvPr id="284" name="Freeform 243"/>
                    <p:cNvSpPr>
                      <a:spLocks/>
                    </p:cNvSpPr>
                    <p:nvPr/>
                  </p:nvSpPr>
                  <p:spPr bwMode="auto">
                    <a:xfrm>
                      <a:off x="4175" y="898"/>
                      <a:ext cx="12" cy="3"/>
                    </a:xfrm>
                    <a:custGeom>
                      <a:avLst/>
                      <a:gdLst/>
                      <a:ahLst/>
                      <a:cxnLst>
                        <a:cxn ang="0">
                          <a:pos x="0" y="3"/>
                        </a:cxn>
                        <a:cxn ang="0">
                          <a:pos x="5" y="2"/>
                        </a:cxn>
                        <a:cxn ang="0">
                          <a:pos x="12" y="0"/>
                        </a:cxn>
                      </a:cxnLst>
                      <a:rect l="0" t="0" r="r" b="b"/>
                      <a:pathLst>
                        <a:path w="12" h="3">
                          <a:moveTo>
                            <a:pt x="0" y="3"/>
                          </a:moveTo>
                          <a:lnTo>
                            <a:pt x="5" y="2"/>
                          </a:lnTo>
                          <a:lnTo>
                            <a:pt x="12" y="0"/>
                          </a:lnTo>
                        </a:path>
                      </a:pathLst>
                    </a:custGeom>
                    <a:noFill/>
                    <a:ln w="1588">
                      <a:solidFill>
                        <a:srgbClr val="728944"/>
                      </a:solidFill>
                      <a:prstDash val="solid"/>
                      <a:round/>
                      <a:headEnd/>
                      <a:tailEnd/>
                    </a:ln>
                  </p:spPr>
                  <p:txBody>
                    <a:bodyPr/>
                    <a:lstStyle/>
                    <a:p>
                      <a:endParaRPr lang="en-US"/>
                    </a:p>
                  </p:txBody>
                </p:sp>
                <p:sp>
                  <p:nvSpPr>
                    <p:cNvPr id="285" name="Freeform 244"/>
                    <p:cNvSpPr>
                      <a:spLocks/>
                    </p:cNvSpPr>
                    <p:nvPr/>
                  </p:nvSpPr>
                  <p:spPr bwMode="auto">
                    <a:xfrm>
                      <a:off x="4199" y="900"/>
                      <a:ext cx="10" cy="4"/>
                    </a:xfrm>
                    <a:custGeom>
                      <a:avLst/>
                      <a:gdLst/>
                      <a:ahLst/>
                      <a:cxnLst>
                        <a:cxn ang="0">
                          <a:pos x="0" y="0"/>
                        </a:cxn>
                        <a:cxn ang="0">
                          <a:pos x="7" y="3"/>
                        </a:cxn>
                        <a:cxn ang="0">
                          <a:pos x="10" y="4"/>
                        </a:cxn>
                      </a:cxnLst>
                      <a:rect l="0" t="0" r="r" b="b"/>
                      <a:pathLst>
                        <a:path w="10" h="4">
                          <a:moveTo>
                            <a:pt x="0" y="0"/>
                          </a:moveTo>
                          <a:lnTo>
                            <a:pt x="7" y="3"/>
                          </a:lnTo>
                          <a:lnTo>
                            <a:pt x="10" y="4"/>
                          </a:lnTo>
                        </a:path>
                      </a:pathLst>
                    </a:custGeom>
                    <a:noFill/>
                    <a:ln w="1588">
                      <a:solidFill>
                        <a:srgbClr val="728944"/>
                      </a:solidFill>
                      <a:prstDash val="solid"/>
                      <a:round/>
                      <a:headEnd/>
                      <a:tailEnd/>
                    </a:ln>
                  </p:spPr>
                  <p:txBody>
                    <a:bodyPr/>
                    <a:lstStyle/>
                    <a:p>
                      <a:endParaRPr lang="en-US"/>
                    </a:p>
                  </p:txBody>
                </p:sp>
                <p:sp>
                  <p:nvSpPr>
                    <p:cNvPr id="286" name="Freeform 245"/>
                    <p:cNvSpPr>
                      <a:spLocks/>
                    </p:cNvSpPr>
                    <p:nvPr/>
                  </p:nvSpPr>
                  <p:spPr bwMode="auto">
                    <a:xfrm>
                      <a:off x="4220" y="910"/>
                      <a:ext cx="10" cy="5"/>
                    </a:xfrm>
                    <a:custGeom>
                      <a:avLst/>
                      <a:gdLst/>
                      <a:ahLst/>
                      <a:cxnLst>
                        <a:cxn ang="0">
                          <a:pos x="0" y="0"/>
                        </a:cxn>
                        <a:cxn ang="0">
                          <a:pos x="7" y="3"/>
                        </a:cxn>
                        <a:cxn ang="0">
                          <a:pos x="10" y="5"/>
                        </a:cxn>
                      </a:cxnLst>
                      <a:rect l="0" t="0" r="r" b="b"/>
                      <a:pathLst>
                        <a:path w="10" h="5">
                          <a:moveTo>
                            <a:pt x="0" y="0"/>
                          </a:moveTo>
                          <a:lnTo>
                            <a:pt x="7" y="3"/>
                          </a:lnTo>
                          <a:lnTo>
                            <a:pt x="10" y="5"/>
                          </a:lnTo>
                        </a:path>
                      </a:pathLst>
                    </a:custGeom>
                    <a:noFill/>
                    <a:ln w="1588">
                      <a:solidFill>
                        <a:srgbClr val="728944"/>
                      </a:solidFill>
                      <a:prstDash val="solid"/>
                      <a:round/>
                      <a:headEnd/>
                      <a:tailEnd/>
                    </a:ln>
                  </p:spPr>
                  <p:txBody>
                    <a:bodyPr/>
                    <a:lstStyle/>
                    <a:p>
                      <a:endParaRPr lang="en-US"/>
                    </a:p>
                  </p:txBody>
                </p:sp>
                <p:sp>
                  <p:nvSpPr>
                    <p:cNvPr id="287" name="Line 246"/>
                    <p:cNvSpPr>
                      <a:spLocks noChangeShapeType="1"/>
                    </p:cNvSpPr>
                    <p:nvPr/>
                  </p:nvSpPr>
                  <p:spPr bwMode="auto">
                    <a:xfrm>
                      <a:off x="4242" y="921"/>
                      <a:ext cx="12" cy="0"/>
                    </a:xfrm>
                    <a:prstGeom prst="line">
                      <a:avLst/>
                    </a:prstGeom>
                    <a:noFill/>
                    <a:ln w="1588">
                      <a:solidFill>
                        <a:srgbClr val="728944"/>
                      </a:solidFill>
                      <a:round/>
                      <a:headEnd/>
                      <a:tailEnd/>
                    </a:ln>
                  </p:spPr>
                  <p:txBody>
                    <a:bodyPr/>
                    <a:lstStyle/>
                    <a:p>
                      <a:endParaRPr lang="en-US"/>
                    </a:p>
                  </p:txBody>
                </p:sp>
                <p:sp>
                  <p:nvSpPr>
                    <p:cNvPr id="288" name="Freeform 247"/>
                    <p:cNvSpPr>
                      <a:spLocks/>
                    </p:cNvSpPr>
                    <p:nvPr/>
                  </p:nvSpPr>
                  <p:spPr bwMode="auto">
                    <a:xfrm>
                      <a:off x="4266" y="919"/>
                      <a:ext cx="11" cy="3"/>
                    </a:xfrm>
                    <a:custGeom>
                      <a:avLst/>
                      <a:gdLst/>
                      <a:ahLst/>
                      <a:cxnLst>
                        <a:cxn ang="0">
                          <a:pos x="0" y="0"/>
                        </a:cxn>
                        <a:cxn ang="0">
                          <a:pos x="5" y="0"/>
                        </a:cxn>
                        <a:cxn ang="0">
                          <a:pos x="11" y="3"/>
                        </a:cxn>
                      </a:cxnLst>
                      <a:rect l="0" t="0" r="r" b="b"/>
                      <a:pathLst>
                        <a:path w="11" h="3">
                          <a:moveTo>
                            <a:pt x="0" y="0"/>
                          </a:moveTo>
                          <a:lnTo>
                            <a:pt x="5" y="0"/>
                          </a:lnTo>
                          <a:lnTo>
                            <a:pt x="11" y="3"/>
                          </a:lnTo>
                        </a:path>
                      </a:pathLst>
                    </a:custGeom>
                    <a:noFill/>
                    <a:ln w="1588">
                      <a:solidFill>
                        <a:srgbClr val="728944"/>
                      </a:solidFill>
                      <a:prstDash val="solid"/>
                      <a:round/>
                      <a:headEnd/>
                      <a:tailEnd/>
                    </a:ln>
                  </p:spPr>
                  <p:txBody>
                    <a:bodyPr/>
                    <a:lstStyle/>
                    <a:p>
                      <a:endParaRPr lang="en-US"/>
                    </a:p>
                  </p:txBody>
                </p:sp>
                <p:sp>
                  <p:nvSpPr>
                    <p:cNvPr id="289" name="Freeform 248"/>
                    <p:cNvSpPr>
                      <a:spLocks/>
                    </p:cNvSpPr>
                    <p:nvPr/>
                  </p:nvSpPr>
                  <p:spPr bwMode="auto">
                    <a:xfrm>
                      <a:off x="4287" y="928"/>
                      <a:ext cx="11" cy="5"/>
                    </a:xfrm>
                    <a:custGeom>
                      <a:avLst/>
                      <a:gdLst/>
                      <a:ahLst/>
                      <a:cxnLst>
                        <a:cxn ang="0">
                          <a:pos x="0" y="0"/>
                        </a:cxn>
                        <a:cxn ang="0">
                          <a:pos x="6" y="5"/>
                        </a:cxn>
                        <a:cxn ang="0">
                          <a:pos x="11" y="5"/>
                        </a:cxn>
                      </a:cxnLst>
                      <a:rect l="0" t="0" r="r" b="b"/>
                      <a:pathLst>
                        <a:path w="11" h="5">
                          <a:moveTo>
                            <a:pt x="0" y="0"/>
                          </a:moveTo>
                          <a:lnTo>
                            <a:pt x="6" y="5"/>
                          </a:lnTo>
                          <a:lnTo>
                            <a:pt x="11" y="5"/>
                          </a:lnTo>
                        </a:path>
                      </a:pathLst>
                    </a:custGeom>
                    <a:noFill/>
                    <a:ln w="1588">
                      <a:solidFill>
                        <a:srgbClr val="728944"/>
                      </a:solidFill>
                      <a:prstDash val="solid"/>
                      <a:round/>
                      <a:headEnd/>
                      <a:tailEnd/>
                    </a:ln>
                  </p:spPr>
                  <p:txBody>
                    <a:bodyPr/>
                    <a:lstStyle/>
                    <a:p>
                      <a:endParaRPr lang="en-US"/>
                    </a:p>
                  </p:txBody>
                </p:sp>
                <p:sp>
                  <p:nvSpPr>
                    <p:cNvPr id="290" name="Freeform 249"/>
                    <p:cNvSpPr>
                      <a:spLocks/>
                    </p:cNvSpPr>
                    <p:nvPr/>
                  </p:nvSpPr>
                  <p:spPr bwMode="auto">
                    <a:xfrm>
                      <a:off x="3822" y="958"/>
                      <a:ext cx="384" cy="664"/>
                    </a:xfrm>
                    <a:custGeom>
                      <a:avLst/>
                      <a:gdLst/>
                      <a:ahLst/>
                      <a:cxnLst>
                        <a:cxn ang="0">
                          <a:pos x="226" y="649"/>
                        </a:cxn>
                        <a:cxn ang="0">
                          <a:pos x="207" y="634"/>
                        </a:cxn>
                        <a:cxn ang="0">
                          <a:pos x="192" y="618"/>
                        </a:cxn>
                        <a:cxn ang="0">
                          <a:pos x="169" y="609"/>
                        </a:cxn>
                        <a:cxn ang="0">
                          <a:pos x="162" y="604"/>
                        </a:cxn>
                        <a:cxn ang="0">
                          <a:pos x="138" y="601"/>
                        </a:cxn>
                        <a:cxn ang="0">
                          <a:pos x="114" y="603"/>
                        </a:cxn>
                        <a:cxn ang="0">
                          <a:pos x="105" y="583"/>
                        </a:cxn>
                        <a:cxn ang="0">
                          <a:pos x="83" y="577"/>
                        </a:cxn>
                        <a:cxn ang="0">
                          <a:pos x="66" y="565"/>
                        </a:cxn>
                        <a:cxn ang="0">
                          <a:pos x="41" y="553"/>
                        </a:cxn>
                        <a:cxn ang="0">
                          <a:pos x="15" y="547"/>
                        </a:cxn>
                        <a:cxn ang="0">
                          <a:pos x="0" y="528"/>
                        </a:cxn>
                        <a:cxn ang="0">
                          <a:pos x="9" y="513"/>
                        </a:cxn>
                        <a:cxn ang="0">
                          <a:pos x="20" y="498"/>
                        </a:cxn>
                        <a:cxn ang="0">
                          <a:pos x="15" y="471"/>
                        </a:cxn>
                        <a:cxn ang="0">
                          <a:pos x="14" y="434"/>
                        </a:cxn>
                        <a:cxn ang="0">
                          <a:pos x="29" y="395"/>
                        </a:cxn>
                        <a:cxn ang="0">
                          <a:pos x="54" y="363"/>
                        </a:cxn>
                        <a:cxn ang="0">
                          <a:pos x="60" y="325"/>
                        </a:cxn>
                        <a:cxn ang="0">
                          <a:pos x="56" y="280"/>
                        </a:cxn>
                        <a:cxn ang="0">
                          <a:pos x="65" y="248"/>
                        </a:cxn>
                        <a:cxn ang="0">
                          <a:pos x="81" y="232"/>
                        </a:cxn>
                        <a:cxn ang="0">
                          <a:pos x="87" y="212"/>
                        </a:cxn>
                        <a:cxn ang="0">
                          <a:pos x="96" y="180"/>
                        </a:cxn>
                        <a:cxn ang="0">
                          <a:pos x="104" y="160"/>
                        </a:cxn>
                        <a:cxn ang="0">
                          <a:pos x="116" y="165"/>
                        </a:cxn>
                        <a:cxn ang="0">
                          <a:pos x="127" y="147"/>
                        </a:cxn>
                        <a:cxn ang="0">
                          <a:pos x="121" y="39"/>
                        </a:cxn>
                        <a:cxn ang="0">
                          <a:pos x="196" y="3"/>
                        </a:cxn>
                        <a:cxn ang="0">
                          <a:pos x="219" y="9"/>
                        </a:cxn>
                        <a:cxn ang="0">
                          <a:pos x="237" y="18"/>
                        </a:cxn>
                        <a:cxn ang="0">
                          <a:pos x="256" y="18"/>
                        </a:cxn>
                        <a:cxn ang="0">
                          <a:pos x="269" y="15"/>
                        </a:cxn>
                        <a:cxn ang="0">
                          <a:pos x="301" y="5"/>
                        </a:cxn>
                        <a:cxn ang="0">
                          <a:pos x="328" y="0"/>
                        </a:cxn>
                        <a:cxn ang="0">
                          <a:pos x="347" y="55"/>
                        </a:cxn>
                        <a:cxn ang="0">
                          <a:pos x="329" y="147"/>
                        </a:cxn>
                        <a:cxn ang="0">
                          <a:pos x="384" y="171"/>
                        </a:cxn>
                        <a:cxn ang="0">
                          <a:pos x="350" y="211"/>
                        </a:cxn>
                        <a:cxn ang="0">
                          <a:pos x="346" y="241"/>
                        </a:cxn>
                        <a:cxn ang="0">
                          <a:pos x="328" y="272"/>
                        </a:cxn>
                        <a:cxn ang="0">
                          <a:pos x="304" y="304"/>
                        </a:cxn>
                        <a:cxn ang="0">
                          <a:pos x="287" y="353"/>
                        </a:cxn>
                        <a:cxn ang="0">
                          <a:pos x="265" y="401"/>
                        </a:cxn>
                        <a:cxn ang="0">
                          <a:pos x="269" y="437"/>
                        </a:cxn>
                        <a:cxn ang="0">
                          <a:pos x="319" y="476"/>
                        </a:cxn>
                        <a:cxn ang="0">
                          <a:pos x="228" y="664"/>
                        </a:cxn>
                      </a:cxnLst>
                      <a:rect l="0" t="0" r="r" b="b"/>
                      <a:pathLst>
                        <a:path w="384" h="664">
                          <a:moveTo>
                            <a:pt x="228" y="664"/>
                          </a:moveTo>
                          <a:lnTo>
                            <a:pt x="226" y="649"/>
                          </a:lnTo>
                          <a:lnTo>
                            <a:pt x="219" y="643"/>
                          </a:lnTo>
                          <a:lnTo>
                            <a:pt x="207" y="634"/>
                          </a:lnTo>
                          <a:lnTo>
                            <a:pt x="199" y="627"/>
                          </a:lnTo>
                          <a:lnTo>
                            <a:pt x="192" y="618"/>
                          </a:lnTo>
                          <a:lnTo>
                            <a:pt x="180" y="612"/>
                          </a:lnTo>
                          <a:lnTo>
                            <a:pt x="169" y="609"/>
                          </a:lnTo>
                          <a:lnTo>
                            <a:pt x="174" y="604"/>
                          </a:lnTo>
                          <a:lnTo>
                            <a:pt x="162" y="604"/>
                          </a:lnTo>
                          <a:lnTo>
                            <a:pt x="148" y="603"/>
                          </a:lnTo>
                          <a:lnTo>
                            <a:pt x="138" y="601"/>
                          </a:lnTo>
                          <a:lnTo>
                            <a:pt x="124" y="607"/>
                          </a:lnTo>
                          <a:lnTo>
                            <a:pt x="114" y="603"/>
                          </a:lnTo>
                          <a:lnTo>
                            <a:pt x="110" y="592"/>
                          </a:lnTo>
                          <a:lnTo>
                            <a:pt x="105" y="583"/>
                          </a:lnTo>
                          <a:lnTo>
                            <a:pt x="96" y="580"/>
                          </a:lnTo>
                          <a:lnTo>
                            <a:pt x="83" y="577"/>
                          </a:lnTo>
                          <a:lnTo>
                            <a:pt x="74" y="573"/>
                          </a:lnTo>
                          <a:lnTo>
                            <a:pt x="66" y="565"/>
                          </a:lnTo>
                          <a:lnTo>
                            <a:pt x="53" y="561"/>
                          </a:lnTo>
                          <a:lnTo>
                            <a:pt x="41" y="553"/>
                          </a:lnTo>
                          <a:lnTo>
                            <a:pt x="27" y="553"/>
                          </a:lnTo>
                          <a:lnTo>
                            <a:pt x="15" y="547"/>
                          </a:lnTo>
                          <a:lnTo>
                            <a:pt x="6" y="537"/>
                          </a:lnTo>
                          <a:lnTo>
                            <a:pt x="0" y="528"/>
                          </a:lnTo>
                          <a:lnTo>
                            <a:pt x="0" y="519"/>
                          </a:lnTo>
                          <a:lnTo>
                            <a:pt x="9" y="513"/>
                          </a:lnTo>
                          <a:lnTo>
                            <a:pt x="20" y="504"/>
                          </a:lnTo>
                          <a:lnTo>
                            <a:pt x="20" y="498"/>
                          </a:lnTo>
                          <a:lnTo>
                            <a:pt x="18" y="486"/>
                          </a:lnTo>
                          <a:lnTo>
                            <a:pt x="15" y="471"/>
                          </a:lnTo>
                          <a:lnTo>
                            <a:pt x="12" y="455"/>
                          </a:lnTo>
                          <a:lnTo>
                            <a:pt x="14" y="434"/>
                          </a:lnTo>
                          <a:lnTo>
                            <a:pt x="18" y="407"/>
                          </a:lnTo>
                          <a:lnTo>
                            <a:pt x="29" y="395"/>
                          </a:lnTo>
                          <a:lnTo>
                            <a:pt x="44" y="380"/>
                          </a:lnTo>
                          <a:lnTo>
                            <a:pt x="54" y="363"/>
                          </a:lnTo>
                          <a:lnTo>
                            <a:pt x="62" y="341"/>
                          </a:lnTo>
                          <a:lnTo>
                            <a:pt x="60" y="325"/>
                          </a:lnTo>
                          <a:lnTo>
                            <a:pt x="54" y="298"/>
                          </a:lnTo>
                          <a:lnTo>
                            <a:pt x="56" y="280"/>
                          </a:lnTo>
                          <a:lnTo>
                            <a:pt x="59" y="260"/>
                          </a:lnTo>
                          <a:lnTo>
                            <a:pt x="65" y="248"/>
                          </a:lnTo>
                          <a:lnTo>
                            <a:pt x="77" y="241"/>
                          </a:lnTo>
                          <a:lnTo>
                            <a:pt x="81" y="232"/>
                          </a:lnTo>
                          <a:lnTo>
                            <a:pt x="86" y="217"/>
                          </a:lnTo>
                          <a:lnTo>
                            <a:pt x="87" y="212"/>
                          </a:lnTo>
                          <a:lnTo>
                            <a:pt x="93" y="193"/>
                          </a:lnTo>
                          <a:lnTo>
                            <a:pt x="96" y="180"/>
                          </a:lnTo>
                          <a:lnTo>
                            <a:pt x="98" y="165"/>
                          </a:lnTo>
                          <a:lnTo>
                            <a:pt x="104" y="160"/>
                          </a:lnTo>
                          <a:lnTo>
                            <a:pt x="110" y="160"/>
                          </a:lnTo>
                          <a:lnTo>
                            <a:pt x="116" y="165"/>
                          </a:lnTo>
                          <a:lnTo>
                            <a:pt x="120" y="160"/>
                          </a:lnTo>
                          <a:lnTo>
                            <a:pt x="127" y="147"/>
                          </a:lnTo>
                          <a:lnTo>
                            <a:pt x="127" y="138"/>
                          </a:lnTo>
                          <a:lnTo>
                            <a:pt x="121" y="39"/>
                          </a:lnTo>
                          <a:lnTo>
                            <a:pt x="190" y="0"/>
                          </a:lnTo>
                          <a:lnTo>
                            <a:pt x="196" y="3"/>
                          </a:lnTo>
                          <a:lnTo>
                            <a:pt x="207" y="6"/>
                          </a:lnTo>
                          <a:lnTo>
                            <a:pt x="219" y="9"/>
                          </a:lnTo>
                          <a:lnTo>
                            <a:pt x="232" y="15"/>
                          </a:lnTo>
                          <a:lnTo>
                            <a:pt x="237" y="18"/>
                          </a:lnTo>
                          <a:lnTo>
                            <a:pt x="248" y="18"/>
                          </a:lnTo>
                          <a:lnTo>
                            <a:pt x="256" y="18"/>
                          </a:lnTo>
                          <a:lnTo>
                            <a:pt x="265" y="17"/>
                          </a:lnTo>
                          <a:lnTo>
                            <a:pt x="269" y="15"/>
                          </a:lnTo>
                          <a:lnTo>
                            <a:pt x="284" y="11"/>
                          </a:lnTo>
                          <a:lnTo>
                            <a:pt x="301" y="5"/>
                          </a:lnTo>
                          <a:lnTo>
                            <a:pt x="316" y="0"/>
                          </a:lnTo>
                          <a:lnTo>
                            <a:pt x="328" y="0"/>
                          </a:lnTo>
                          <a:lnTo>
                            <a:pt x="334" y="21"/>
                          </a:lnTo>
                          <a:lnTo>
                            <a:pt x="347" y="55"/>
                          </a:lnTo>
                          <a:lnTo>
                            <a:pt x="314" y="124"/>
                          </a:lnTo>
                          <a:lnTo>
                            <a:pt x="329" y="147"/>
                          </a:lnTo>
                          <a:lnTo>
                            <a:pt x="349" y="145"/>
                          </a:lnTo>
                          <a:lnTo>
                            <a:pt x="384" y="171"/>
                          </a:lnTo>
                          <a:lnTo>
                            <a:pt x="361" y="193"/>
                          </a:lnTo>
                          <a:lnTo>
                            <a:pt x="350" y="211"/>
                          </a:lnTo>
                          <a:lnTo>
                            <a:pt x="353" y="224"/>
                          </a:lnTo>
                          <a:lnTo>
                            <a:pt x="346" y="241"/>
                          </a:lnTo>
                          <a:lnTo>
                            <a:pt x="341" y="256"/>
                          </a:lnTo>
                          <a:lnTo>
                            <a:pt x="328" y="272"/>
                          </a:lnTo>
                          <a:lnTo>
                            <a:pt x="313" y="290"/>
                          </a:lnTo>
                          <a:lnTo>
                            <a:pt x="304" y="304"/>
                          </a:lnTo>
                          <a:lnTo>
                            <a:pt x="307" y="326"/>
                          </a:lnTo>
                          <a:lnTo>
                            <a:pt x="287" y="353"/>
                          </a:lnTo>
                          <a:lnTo>
                            <a:pt x="269" y="378"/>
                          </a:lnTo>
                          <a:lnTo>
                            <a:pt x="265" y="401"/>
                          </a:lnTo>
                          <a:lnTo>
                            <a:pt x="265" y="419"/>
                          </a:lnTo>
                          <a:lnTo>
                            <a:pt x="269" y="437"/>
                          </a:lnTo>
                          <a:lnTo>
                            <a:pt x="296" y="458"/>
                          </a:lnTo>
                          <a:lnTo>
                            <a:pt x="319" y="476"/>
                          </a:lnTo>
                          <a:lnTo>
                            <a:pt x="319" y="558"/>
                          </a:lnTo>
                          <a:lnTo>
                            <a:pt x="228" y="664"/>
                          </a:lnTo>
                          <a:close/>
                        </a:path>
                      </a:pathLst>
                    </a:custGeom>
                    <a:solidFill>
                      <a:srgbClr val="E9FFBE"/>
                    </a:solidFill>
                    <a:ln w="9525">
                      <a:noFill/>
                      <a:round/>
                      <a:headEnd/>
                      <a:tailEnd/>
                    </a:ln>
                  </p:spPr>
                  <p:txBody>
                    <a:bodyPr/>
                    <a:lstStyle/>
                    <a:p>
                      <a:endParaRPr lang="en-US"/>
                    </a:p>
                  </p:txBody>
                </p:sp>
                <p:sp>
                  <p:nvSpPr>
                    <p:cNvPr id="291" name="Line 250"/>
                    <p:cNvSpPr>
                      <a:spLocks noChangeShapeType="1"/>
                    </p:cNvSpPr>
                    <p:nvPr/>
                  </p:nvSpPr>
                  <p:spPr bwMode="auto">
                    <a:xfrm flipH="1" flipV="1">
                      <a:off x="4048" y="1610"/>
                      <a:ext cx="2" cy="12"/>
                    </a:xfrm>
                    <a:prstGeom prst="line">
                      <a:avLst/>
                    </a:prstGeom>
                    <a:noFill/>
                    <a:ln w="1588">
                      <a:solidFill>
                        <a:srgbClr val="728944"/>
                      </a:solidFill>
                      <a:round/>
                      <a:headEnd/>
                      <a:tailEnd/>
                    </a:ln>
                  </p:spPr>
                  <p:txBody>
                    <a:bodyPr/>
                    <a:lstStyle/>
                    <a:p>
                      <a:endParaRPr lang="en-US"/>
                    </a:p>
                  </p:txBody>
                </p:sp>
                <p:sp>
                  <p:nvSpPr>
                    <p:cNvPr id="292" name="Line 251"/>
                    <p:cNvSpPr>
                      <a:spLocks noChangeShapeType="1"/>
                    </p:cNvSpPr>
                    <p:nvPr/>
                  </p:nvSpPr>
                  <p:spPr bwMode="auto">
                    <a:xfrm flipH="1" flipV="1">
                      <a:off x="4032" y="1594"/>
                      <a:ext cx="9" cy="7"/>
                    </a:xfrm>
                    <a:prstGeom prst="line">
                      <a:avLst/>
                    </a:prstGeom>
                    <a:noFill/>
                    <a:ln w="1588">
                      <a:solidFill>
                        <a:srgbClr val="728944"/>
                      </a:solidFill>
                      <a:round/>
                      <a:headEnd/>
                      <a:tailEnd/>
                    </a:ln>
                  </p:spPr>
                  <p:txBody>
                    <a:bodyPr/>
                    <a:lstStyle/>
                    <a:p>
                      <a:endParaRPr lang="en-US"/>
                    </a:p>
                  </p:txBody>
                </p:sp>
                <p:sp>
                  <p:nvSpPr>
                    <p:cNvPr id="293" name="Freeform 252"/>
                    <p:cNvSpPr>
                      <a:spLocks/>
                    </p:cNvSpPr>
                    <p:nvPr/>
                  </p:nvSpPr>
                  <p:spPr bwMode="auto">
                    <a:xfrm>
                      <a:off x="4014" y="1577"/>
                      <a:ext cx="9" cy="9"/>
                    </a:xfrm>
                    <a:custGeom>
                      <a:avLst/>
                      <a:gdLst/>
                      <a:ahLst/>
                      <a:cxnLst>
                        <a:cxn ang="0">
                          <a:pos x="9" y="9"/>
                        </a:cxn>
                        <a:cxn ang="0">
                          <a:pos x="7" y="8"/>
                        </a:cxn>
                        <a:cxn ang="0">
                          <a:pos x="0" y="0"/>
                        </a:cxn>
                      </a:cxnLst>
                      <a:rect l="0" t="0" r="r" b="b"/>
                      <a:pathLst>
                        <a:path w="9" h="9">
                          <a:moveTo>
                            <a:pt x="9" y="9"/>
                          </a:moveTo>
                          <a:lnTo>
                            <a:pt x="7" y="8"/>
                          </a:lnTo>
                          <a:lnTo>
                            <a:pt x="0" y="0"/>
                          </a:lnTo>
                        </a:path>
                      </a:pathLst>
                    </a:custGeom>
                    <a:noFill/>
                    <a:ln w="1588">
                      <a:solidFill>
                        <a:srgbClr val="728944"/>
                      </a:solidFill>
                      <a:prstDash val="solid"/>
                      <a:round/>
                      <a:headEnd/>
                      <a:tailEnd/>
                    </a:ln>
                  </p:spPr>
                  <p:txBody>
                    <a:bodyPr/>
                    <a:lstStyle/>
                    <a:p>
                      <a:endParaRPr lang="en-US"/>
                    </a:p>
                  </p:txBody>
                </p:sp>
                <p:sp>
                  <p:nvSpPr>
                    <p:cNvPr id="294" name="Freeform 253"/>
                    <p:cNvSpPr>
                      <a:spLocks/>
                    </p:cNvSpPr>
                    <p:nvPr/>
                  </p:nvSpPr>
                  <p:spPr bwMode="auto">
                    <a:xfrm>
                      <a:off x="3993" y="1567"/>
                      <a:ext cx="10" cy="4"/>
                    </a:xfrm>
                    <a:custGeom>
                      <a:avLst/>
                      <a:gdLst/>
                      <a:ahLst/>
                      <a:cxnLst>
                        <a:cxn ang="0">
                          <a:pos x="10" y="4"/>
                        </a:cxn>
                        <a:cxn ang="0">
                          <a:pos x="9" y="3"/>
                        </a:cxn>
                        <a:cxn ang="0">
                          <a:pos x="0" y="0"/>
                        </a:cxn>
                      </a:cxnLst>
                      <a:rect l="0" t="0" r="r" b="b"/>
                      <a:pathLst>
                        <a:path w="10" h="4">
                          <a:moveTo>
                            <a:pt x="10" y="4"/>
                          </a:moveTo>
                          <a:lnTo>
                            <a:pt x="9" y="3"/>
                          </a:lnTo>
                          <a:lnTo>
                            <a:pt x="0" y="0"/>
                          </a:lnTo>
                        </a:path>
                      </a:pathLst>
                    </a:custGeom>
                    <a:noFill/>
                    <a:ln w="1588">
                      <a:solidFill>
                        <a:srgbClr val="728944"/>
                      </a:solidFill>
                      <a:prstDash val="solid"/>
                      <a:round/>
                      <a:headEnd/>
                      <a:tailEnd/>
                    </a:ln>
                  </p:spPr>
                  <p:txBody>
                    <a:bodyPr/>
                    <a:lstStyle/>
                    <a:p>
                      <a:endParaRPr lang="en-US"/>
                    </a:p>
                  </p:txBody>
                </p:sp>
                <p:sp>
                  <p:nvSpPr>
                    <p:cNvPr id="295" name="Freeform 254"/>
                    <p:cNvSpPr>
                      <a:spLocks/>
                    </p:cNvSpPr>
                    <p:nvPr/>
                  </p:nvSpPr>
                  <p:spPr bwMode="auto">
                    <a:xfrm>
                      <a:off x="3978" y="1562"/>
                      <a:ext cx="12" cy="0"/>
                    </a:xfrm>
                    <a:custGeom>
                      <a:avLst/>
                      <a:gdLst/>
                      <a:ahLst/>
                      <a:cxnLst>
                        <a:cxn ang="0">
                          <a:pos x="12" y="0"/>
                        </a:cxn>
                        <a:cxn ang="0">
                          <a:pos x="6" y="0"/>
                        </a:cxn>
                        <a:cxn ang="0">
                          <a:pos x="0" y="0"/>
                        </a:cxn>
                      </a:cxnLst>
                      <a:rect l="0" t="0" r="r" b="b"/>
                      <a:pathLst>
                        <a:path w="12">
                          <a:moveTo>
                            <a:pt x="12" y="0"/>
                          </a:moveTo>
                          <a:lnTo>
                            <a:pt x="6" y="0"/>
                          </a:lnTo>
                          <a:lnTo>
                            <a:pt x="0" y="0"/>
                          </a:lnTo>
                        </a:path>
                      </a:pathLst>
                    </a:custGeom>
                    <a:noFill/>
                    <a:ln w="1588">
                      <a:solidFill>
                        <a:srgbClr val="728944"/>
                      </a:solidFill>
                      <a:prstDash val="solid"/>
                      <a:round/>
                      <a:headEnd/>
                      <a:tailEnd/>
                    </a:ln>
                  </p:spPr>
                  <p:txBody>
                    <a:bodyPr/>
                    <a:lstStyle/>
                    <a:p>
                      <a:endParaRPr lang="en-US"/>
                    </a:p>
                  </p:txBody>
                </p:sp>
                <p:sp>
                  <p:nvSpPr>
                    <p:cNvPr id="296" name="Freeform 255"/>
                    <p:cNvSpPr>
                      <a:spLocks/>
                    </p:cNvSpPr>
                    <p:nvPr/>
                  </p:nvSpPr>
                  <p:spPr bwMode="auto">
                    <a:xfrm>
                      <a:off x="3955" y="1559"/>
                      <a:ext cx="11" cy="2"/>
                    </a:xfrm>
                    <a:custGeom>
                      <a:avLst/>
                      <a:gdLst/>
                      <a:ahLst/>
                      <a:cxnLst>
                        <a:cxn ang="0">
                          <a:pos x="11" y="2"/>
                        </a:cxn>
                        <a:cxn ang="0">
                          <a:pos x="5" y="0"/>
                        </a:cxn>
                        <a:cxn ang="0">
                          <a:pos x="0" y="2"/>
                        </a:cxn>
                      </a:cxnLst>
                      <a:rect l="0" t="0" r="r" b="b"/>
                      <a:pathLst>
                        <a:path w="11" h="2">
                          <a:moveTo>
                            <a:pt x="11" y="2"/>
                          </a:moveTo>
                          <a:lnTo>
                            <a:pt x="5" y="0"/>
                          </a:lnTo>
                          <a:lnTo>
                            <a:pt x="0" y="2"/>
                          </a:lnTo>
                        </a:path>
                      </a:pathLst>
                    </a:custGeom>
                    <a:noFill/>
                    <a:ln w="1588">
                      <a:solidFill>
                        <a:srgbClr val="728944"/>
                      </a:solidFill>
                      <a:prstDash val="solid"/>
                      <a:round/>
                      <a:headEnd/>
                      <a:tailEnd/>
                    </a:ln>
                  </p:spPr>
                  <p:txBody>
                    <a:bodyPr/>
                    <a:lstStyle/>
                    <a:p>
                      <a:endParaRPr lang="en-US"/>
                    </a:p>
                  </p:txBody>
                </p:sp>
                <p:sp>
                  <p:nvSpPr>
                    <p:cNvPr id="297" name="Freeform 256"/>
                    <p:cNvSpPr>
                      <a:spLocks/>
                    </p:cNvSpPr>
                    <p:nvPr/>
                  </p:nvSpPr>
                  <p:spPr bwMode="auto">
                    <a:xfrm>
                      <a:off x="3935" y="1558"/>
                      <a:ext cx="8" cy="6"/>
                    </a:xfrm>
                    <a:custGeom>
                      <a:avLst/>
                      <a:gdLst/>
                      <a:ahLst/>
                      <a:cxnLst>
                        <a:cxn ang="0">
                          <a:pos x="8" y="6"/>
                        </a:cxn>
                        <a:cxn ang="0">
                          <a:pos x="1" y="3"/>
                        </a:cxn>
                        <a:cxn ang="0">
                          <a:pos x="0" y="0"/>
                        </a:cxn>
                      </a:cxnLst>
                      <a:rect l="0" t="0" r="r" b="b"/>
                      <a:pathLst>
                        <a:path w="8" h="6">
                          <a:moveTo>
                            <a:pt x="8" y="6"/>
                          </a:moveTo>
                          <a:lnTo>
                            <a:pt x="1" y="3"/>
                          </a:lnTo>
                          <a:lnTo>
                            <a:pt x="0" y="0"/>
                          </a:lnTo>
                        </a:path>
                      </a:pathLst>
                    </a:custGeom>
                    <a:noFill/>
                    <a:ln w="1588">
                      <a:solidFill>
                        <a:srgbClr val="728944"/>
                      </a:solidFill>
                      <a:prstDash val="solid"/>
                      <a:round/>
                      <a:headEnd/>
                      <a:tailEnd/>
                    </a:ln>
                  </p:spPr>
                  <p:txBody>
                    <a:bodyPr/>
                    <a:lstStyle/>
                    <a:p>
                      <a:endParaRPr lang="en-US"/>
                    </a:p>
                  </p:txBody>
                </p:sp>
                <p:sp>
                  <p:nvSpPr>
                    <p:cNvPr id="298" name="Freeform 257"/>
                    <p:cNvSpPr>
                      <a:spLocks/>
                    </p:cNvSpPr>
                    <p:nvPr/>
                  </p:nvSpPr>
                  <p:spPr bwMode="auto">
                    <a:xfrm>
                      <a:off x="3921" y="1540"/>
                      <a:ext cx="9" cy="6"/>
                    </a:xfrm>
                    <a:custGeom>
                      <a:avLst/>
                      <a:gdLst/>
                      <a:ahLst/>
                      <a:cxnLst>
                        <a:cxn ang="0">
                          <a:pos x="9" y="6"/>
                        </a:cxn>
                        <a:cxn ang="0">
                          <a:pos x="6" y="1"/>
                        </a:cxn>
                        <a:cxn ang="0">
                          <a:pos x="0" y="0"/>
                        </a:cxn>
                      </a:cxnLst>
                      <a:rect l="0" t="0" r="r" b="b"/>
                      <a:pathLst>
                        <a:path w="9" h="6">
                          <a:moveTo>
                            <a:pt x="9" y="6"/>
                          </a:moveTo>
                          <a:lnTo>
                            <a:pt x="6" y="1"/>
                          </a:lnTo>
                          <a:lnTo>
                            <a:pt x="0" y="0"/>
                          </a:lnTo>
                        </a:path>
                      </a:pathLst>
                    </a:custGeom>
                    <a:noFill/>
                    <a:ln w="1588">
                      <a:solidFill>
                        <a:srgbClr val="728944"/>
                      </a:solidFill>
                      <a:prstDash val="solid"/>
                      <a:round/>
                      <a:headEnd/>
                      <a:tailEnd/>
                    </a:ln>
                  </p:spPr>
                  <p:txBody>
                    <a:bodyPr/>
                    <a:lstStyle/>
                    <a:p>
                      <a:endParaRPr lang="en-US"/>
                    </a:p>
                  </p:txBody>
                </p:sp>
                <p:sp>
                  <p:nvSpPr>
                    <p:cNvPr id="299" name="Freeform 258"/>
                    <p:cNvSpPr>
                      <a:spLocks/>
                    </p:cNvSpPr>
                    <p:nvPr/>
                  </p:nvSpPr>
                  <p:spPr bwMode="auto">
                    <a:xfrm>
                      <a:off x="3899" y="1532"/>
                      <a:ext cx="10" cy="5"/>
                    </a:xfrm>
                    <a:custGeom>
                      <a:avLst/>
                      <a:gdLst/>
                      <a:ahLst/>
                      <a:cxnLst>
                        <a:cxn ang="0">
                          <a:pos x="10" y="5"/>
                        </a:cxn>
                        <a:cxn ang="0">
                          <a:pos x="6" y="3"/>
                        </a:cxn>
                        <a:cxn ang="0">
                          <a:pos x="0" y="0"/>
                        </a:cxn>
                      </a:cxnLst>
                      <a:rect l="0" t="0" r="r" b="b"/>
                      <a:pathLst>
                        <a:path w="10" h="5">
                          <a:moveTo>
                            <a:pt x="10" y="5"/>
                          </a:moveTo>
                          <a:lnTo>
                            <a:pt x="6" y="3"/>
                          </a:lnTo>
                          <a:lnTo>
                            <a:pt x="0" y="0"/>
                          </a:lnTo>
                        </a:path>
                      </a:pathLst>
                    </a:custGeom>
                    <a:noFill/>
                    <a:ln w="1588">
                      <a:solidFill>
                        <a:srgbClr val="728944"/>
                      </a:solidFill>
                      <a:prstDash val="solid"/>
                      <a:round/>
                      <a:headEnd/>
                      <a:tailEnd/>
                    </a:ln>
                  </p:spPr>
                  <p:txBody>
                    <a:bodyPr/>
                    <a:lstStyle/>
                    <a:p>
                      <a:endParaRPr lang="en-US"/>
                    </a:p>
                  </p:txBody>
                </p:sp>
                <p:sp>
                  <p:nvSpPr>
                    <p:cNvPr id="300" name="Freeform 259"/>
                    <p:cNvSpPr>
                      <a:spLocks/>
                    </p:cNvSpPr>
                    <p:nvPr/>
                  </p:nvSpPr>
                  <p:spPr bwMode="auto">
                    <a:xfrm>
                      <a:off x="3878" y="1520"/>
                      <a:ext cx="12" cy="5"/>
                    </a:xfrm>
                    <a:custGeom>
                      <a:avLst/>
                      <a:gdLst/>
                      <a:ahLst/>
                      <a:cxnLst>
                        <a:cxn ang="0">
                          <a:pos x="12" y="5"/>
                        </a:cxn>
                        <a:cxn ang="0">
                          <a:pos x="10" y="3"/>
                        </a:cxn>
                        <a:cxn ang="0">
                          <a:pos x="0" y="0"/>
                        </a:cxn>
                      </a:cxnLst>
                      <a:rect l="0" t="0" r="r" b="b"/>
                      <a:pathLst>
                        <a:path w="12" h="5">
                          <a:moveTo>
                            <a:pt x="12" y="5"/>
                          </a:moveTo>
                          <a:lnTo>
                            <a:pt x="10" y="3"/>
                          </a:lnTo>
                          <a:lnTo>
                            <a:pt x="0" y="0"/>
                          </a:lnTo>
                        </a:path>
                      </a:pathLst>
                    </a:custGeom>
                    <a:noFill/>
                    <a:ln w="1588">
                      <a:solidFill>
                        <a:srgbClr val="728944"/>
                      </a:solidFill>
                      <a:prstDash val="solid"/>
                      <a:round/>
                      <a:headEnd/>
                      <a:tailEnd/>
                    </a:ln>
                  </p:spPr>
                  <p:txBody>
                    <a:bodyPr/>
                    <a:lstStyle/>
                    <a:p>
                      <a:endParaRPr lang="en-US"/>
                    </a:p>
                  </p:txBody>
                </p:sp>
                <p:sp>
                  <p:nvSpPr>
                    <p:cNvPr id="301" name="Freeform 260"/>
                    <p:cNvSpPr>
                      <a:spLocks/>
                    </p:cNvSpPr>
                    <p:nvPr/>
                  </p:nvSpPr>
                  <p:spPr bwMode="auto">
                    <a:xfrm>
                      <a:off x="3857" y="1511"/>
                      <a:ext cx="10" cy="3"/>
                    </a:xfrm>
                    <a:custGeom>
                      <a:avLst/>
                      <a:gdLst/>
                      <a:ahLst/>
                      <a:cxnLst>
                        <a:cxn ang="0">
                          <a:pos x="10" y="3"/>
                        </a:cxn>
                        <a:cxn ang="0">
                          <a:pos x="6" y="0"/>
                        </a:cxn>
                        <a:cxn ang="0">
                          <a:pos x="0" y="0"/>
                        </a:cxn>
                      </a:cxnLst>
                      <a:rect l="0" t="0" r="r" b="b"/>
                      <a:pathLst>
                        <a:path w="10" h="3">
                          <a:moveTo>
                            <a:pt x="10" y="3"/>
                          </a:moveTo>
                          <a:lnTo>
                            <a:pt x="6" y="0"/>
                          </a:lnTo>
                          <a:lnTo>
                            <a:pt x="0" y="0"/>
                          </a:lnTo>
                        </a:path>
                      </a:pathLst>
                    </a:custGeom>
                    <a:noFill/>
                    <a:ln w="1588">
                      <a:solidFill>
                        <a:srgbClr val="728944"/>
                      </a:solidFill>
                      <a:prstDash val="solid"/>
                      <a:round/>
                      <a:headEnd/>
                      <a:tailEnd/>
                    </a:ln>
                  </p:spPr>
                  <p:txBody>
                    <a:bodyPr/>
                    <a:lstStyle/>
                    <a:p>
                      <a:endParaRPr lang="en-US"/>
                    </a:p>
                  </p:txBody>
                </p:sp>
                <p:sp>
                  <p:nvSpPr>
                    <p:cNvPr id="302" name="Freeform 261"/>
                    <p:cNvSpPr>
                      <a:spLocks/>
                    </p:cNvSpPr>
                    <p:nvPr/>
                  </p:nvSpPr>
                  <p:spPr bwMode="auto">
                    <a:xfrm>
                      <a:off x="3834" y="1502"/>
                      <a:ext cx="11" cy="8"/>
                    </a:xfrm>
                    <a:custGeom>
                      <a:avLst/>
                      <a:gdLst/>
                      <a:ahLst/>
                      <a:cxnLst>
                        <a:cxn ang="0">
                          <a:pos x="11" y="8"/>
                        </a:cxn>
                        <a:cxn ang="0">
                          <a:pos x="3" y="3"/>
                        </a:cxn>
                        <a:cxn ang="0">
                          <a:pos x="0" y="0"/>
                        </a:cxn>
                      </a:cxnLst>
                      <a:rect l="0" t="0" r="r" b="b"/>
                      <a:pathLst>
                        <a:path w="11" h="8">
                          <a:moveTo>
                            <a:pt x="11" y="8"/>
                          </a:moveTo>
                          <a:lnTo>
                            <a:pt x="3" y="3"/>
                          </a:lnTo>
                          <a:lnTo>
                            <a:pt x="0" y="0"/>
                          </a:lnTo>
                        </a:path>
                      </a:pathLst>
                    </a:custGeom>
                    <a:noFill/>
                    <a:ln w="1588">
                      <a:solidFill>
                        <a:srgbClr val="728944"/>
                      </a:solidFill>
                      <a:prstDash val="solid"/>
                      <a:round/>
                      <a:headEnd/>
                      <a:tailEnd/>
                    </a:ln>
                  </p:spPr>
                  <p:txBody>
                    <a:bodyPr/>
                    <a:lstStyle/>
                    <a:p>
                      <a:endParaRPr lang="en-US"/>
                    </a:p>
                  </p:txBody>
                </p:sp>
                <p:sp>
                  <p:nvSpPr>
                    <p:cNvPr id="303" name="Freeform 262"/>
                    <p:cNvSpPr>
                      <a:spLocks/>
                    </p:cNvSpPr>
                    <p:nvPr/>
                  </p:nvSpPr>
                  <p:spPr bwMode="auto">
                    <a:xfrm>
                      <a:off x="3822" y="1483"/>
                      <a:ext cx="5" cy="10"/>
                    </a:xfrm>
                    <a:custGeom>
                      <a:avLst/>
                      <a:gdLst/>
                      <a:ahLst/>
                      <a:cxnLst>
                        <a:cxn ang="0">
                          <a:pos x="5" y="10"/>
                        </a:cxn>
                        <a:cxn ang="0">
                          <a:pos x="0" y="3"/>
                        </a:cxn>
                        <a:cxn ang="0">
                          <a:pos x="0" y="0"/>
                        </a:cxn>
                      </a:cxnLst>
                      <a:rect l="0" t="0" r="r" b="b"/>
                      <a:pathLst>
                        <a:path w="5" h="10">
                          <a:moveTo>
                            <a:pt x="5" y="10"/>
                          </a:moveTo>
                          <a:lnTo>
                            <a:pt x="0" y="3"/>
                          </a:lnTo>
                          <a:lnTo>
                            <a:pt x="0" y="0"/>
                          </a:lnTo>
                        </a:path>
                      </a:pathLst>
                    </a:custGeom>
                    <a:noFill/>
                    <a:ln w="1588">
                      <a:solidFill>
                        <a:srgbClr val="728944"/>
                      </a:solidFill>
                      <a:prstDash val="solid"/>
                      <a:round/>
                      <a:headEnd/>
                      <a:tailEnd/>
                    </a:ln>
                  </p:spPr>
                  <p:txBody>
                    <a:bodyPr/>
                    <a:lstStyle/>
                    <a:p>
                      <a:endParaRPr lang="en-US"/>
                    </a:p>
                  </p:txBody>
                </p:sp>
              </p:grpSp>
              <p:sp>
                <p:nvSpPr>
                  <p:cNvPr id="38" name="Freeform 263"/>
                  <p:cNvSpPr>
                    <a:spLocks/>
                  </p:cNvSpPr>
                  <p:nvPr/>
                </p:nvSpPr>
                <p:spPr bwMode="auto">
                  <a:xfrm>
                    <a:off x="3827" y="1467"/>
                    <a:ext cx="9" cy="7"/>
                  </a:xfrm>
                  <a:custGeom>
                    <a:avLst/>
                    <a:gdLst/>
                    <a:ahLst/>
                    <a:cxnLst>
                      <a:cxn ang="0">
                        <a:pos x="0" y="7"/>
                      </a:cxn>
                      <a:cxn ang="0">
                        <a:pos x="4" y="4"/>
                      </a:cxn>
                      <a:cxn ang="0">
                        <a:pos x="9" y="0"/>
                      </a:cxn>
                    </a:cxnLst>
                    <a:rect l="0" t="0" r="r" b="b"/>
                    <a:pathLst>
                      <a:path w="9" h="7">
                        <a:moveTo>
                          <a:pt x="0" y="7"/>
                        </a:moveTo>
                        <a:lnTo>
                          <a:pt x="4" y="4"/>
                        </a:lnTo>
                        <a:lnTo>
                          <a:pt x="9" y="0"/>
                        </a:lnTo>
                      </a:path>
                    </a:pathLst>
                  </a:custGeom>
                  <a:noFill/>
                  <a:ln w="1588">
                    <a:solidFill>
                      <a:srgbClr val="728944"/>
                    </a:solidFill>
                    <a:prstDash val="solid"/>
                    <a:round/>
                    <a:headEnd/>
                    <a:tailEnd/>
                  </a:ln>
                </p:spPr>
                <p:txBody>
                  <a:bodyPr/>
                  <a:lstStyle/>
                  <a:p>
                    <a:endParaRPr lang="en-US"/>
                  </a:p>
                </p:txBody>
              </p:sp>
              <p:sp>
                <p:nvSpPr>
                  <p:cNvPr id="39" name="Line 264"/>
                  <p:cNvSpPr>
                    <a:spLocks noChangeShapeType="1"/>
                  </p:cNvSpPr>
                  <p:nvPr/>
                </p:nvSpPr>
                <p:spPr bwMode="auto">
                  <a:xfrm flipH="1" flipV="1">
                    <a:off x="3840" y="1444"/>
                    <a:ext cx="2" cy="12"/>
                  </a:xfrm>
                  <a:prstGeom prst="line">
                    <a:avLst/>
                  </a:prstGeom>
                  <a:noFill/>
                  <a:ln w="1588">
                    <a:solidFill>
                      <a:srgbClr val="728944"/>
                    </a:solidFill>
                    <a:round/>
                    <a:headEnd/>
                    <a:tailEnd/>
                  </a:ln>
                </p:spPr>
                <p:txBody>
                  <a:bodyPr/>
                  <a:lstStyle/>
                  <a:p>
                    <a:endParaRPr lang="en-US"/>
                  </a:p>
                </p:txBody>
              </p:sp>
              <p:sp>
                <p:nvSpPr>
                  <p:cNvPr id="40" name="Freeform 265"/>
                  <p:cNvSpPr>
                    <a:spLocks/>
                  </p:cNvSpPr>
                  <p:nvPr/>
                </p:nvSpPr>
                <p:spPr bwMode="auto">
                  <a:xfrm>
                    <a:off x="3836" y="1422"/>
                    <a:ext cx="3" cy="12"/>
                  </a:xfrm>
                  <a:custGeom>
                    <a:avLst/>
                    <a:gdLst/>
                    <a:ahLst/>
                    <a:cxnLst>
                      <a:cxn ang="0">
                        <a:pos x="3" y="12"/>
                      </a:cxn>
                      <a:cxn ang="0">
                        <a:pos x="1" y="7"/>
                      </a:cxn>
                      <a:cxn ang="0">
                        <a:pos x="0" y="0"/>
                      </a:cxn>
                    </a:cxnLst>
                    <a:rect l="0" t="0" r="r" b="b"/>
                    <a:pathLst>
                      <a:path w="3" h="12">
                        <a:moveTo>
                          <a:pt x="3" y="12"/>
                        </a:moveTo>
                        <a:lnTo>
                          <a:pt x="1" y="7"/>
                        </a:lnTo>
                        <a:lnTo>
                          <a:pt x="0" y="0"/>
                        </a:lnTo>
                      </a:path>
                    </a:pathLst>
                  </a:custGeom>
                  <a:noFill/>
                  <a:ln w="1588">
                    <a:solidFill>
                      <a:srgbClr val="728944"/>
                    </a:solidFill>
                    <a:prstDash val="solid"/>
                    <a:round/>
                    <a:headEnd/>
                    <a:tailEnd/>
                  </a:ln>
                </p:spPr>
                <p:txBody>
                  <a:bodyPr/>
                  <a:lstStyle/>
                  <a:p>
                    <a:endParaRPr lang="en-US"/>
                  </a:p>
                </p:txBody>
              </p:sp>
              <p:sp>
                <p:nvSpPr>
                  <p:cNvPr id="41" name="Line 266"/>
                  <p:cNvSpPr>
                    <a:spLocks noChangeShapeType="1"/>
                  </p:cNvSpPr>
                  <p:nvPr/>
                </p:nvSpPr>
                <p:spPr bwMode="auto">
                  <a:xfrm flipV="1">
                    <a:off x="3834" y="1398"/>
                    <a:ext cx="2" cy="12"/>
                  </a:xfrm>
                  <a:prstGeom prst="line">
                    <a:avLst/>
                  </a:prstGeom>
                  <a:noFill/>
                  <a:ln w="1588">
                    <a:solidFill>
                      <a:srgbClr val="728944"/>
                    </a:solidFill>
                    <a:round/>
                    <a:headEnd/>
                    <a:tailEnd/>
                  </a:ln>
                </p:spPr>
                <p:txBody>
                  <a:bodyPr/>
                  <a:lstStyle/>
                  <a:p>
                    <a:endParaRPr lang="en-US"/>
                  </a:p>
                </p:txBody>
              </p:sp>
              <p:sp>
                <p:nvSpPr>
                  <p:cNvPr id="42" name="Line 267"/>
                  <p:cNvSpPr>
                    <a:spLocks noChangeShapeType="1"/>
                  </p:cNvSpPr>
                  <p:nvPr/>
                </p:nvSpPr>
                <p:spPr bwMode="auto">
                  <a:xfrm flipV="1">
                    <a:off x="3837" y="1374"/>
                    <a:ext cx="2" cy="12"/>
                  </a:xfrm>
                  <a:prstGeom prst="line">
                    <a:avLst/>
                  </a:prstGeom>
                  <a:noFill/>
                  <a:ln w="1588">
                    <a:solidFill>
                      <a:srgbClr val="728944"/>
                    </a:solidFill>
                    <a:round/>
                    <a:headEnd/>
                    <a:tailEnd/>
                  </a:ln>
                </p:spPr>
                <p:txBody>
                  <a:bodyPr/>
                  <a:lstStyle/>
                  <a:p>
                    <a:endParaRPr lang="en-US"/>
                  </a:p>
                </p:txBody>
              </p:sp>
              <p:sp>
                <p:nvSpPr>
                  <p:cNvPr id="43" name="Line 268"/>
                  <p:cNvSpPr>
                    <a:spLocks noChangeShapeType="1"/>
                  </p:cNvSpPr>
                  <p:nvPr/>
                </p:nvSpPr>
                <p:spPr bwMode="auto">
                  <a:xfrm flipV="1">
                    <a:off x="3843" y="1354"/>
                    <a:ext cx="8" cy="9"/>
                  </a:xfrm>
                  <a:prstGeom prst="line">
                    <a:avLst/>
                  </a:prstGeom>
                  <a:noFill/>
                  <a:ln w="1588">
                    <a:solidFill>
                      <a:srgbClr val="728944"/>
                    </a:solidFill>
                    <a:round/>
                    <a:headEnd/>
                    <a:tailEnd/>
                  </a:ln>
                </p:spPr>
                <p:txBody>
                  <a:bodyPr/>
                  <a:lstStyle/>
                  <a:p>
                    <a:endParaRPr lang="en-US"/>
                  </a:p>
                </p:txBody>
              </p:sp>
              <p:sp>
                <p:nvSpPr>
                  <p:cNvPr id="44" name="Freeform 269"/>
                  <p:cNvSpPr>
                    <a:spLocks/>
                  </p:cNvSpPr>
                  <p:nvPr/>
                </p:nvSpPr>
                <p:spPr bwMode="auto">
                  <a:xfrm>
                    <a:off x="3860" y="1336"/>
                    <a:ext cx="7" cy="9"/>
                  </a:xfrm>
                  <a:custGeom>
                    <a:avLst/>
                    <a:gdLst/>
                    <a:ahLst/>
                    <a:cxnLst>
                      <a:cxn ang="0">
                        <a:pos x="0" y="9"/>
                      </a:cxn>
                      <a:cxn ang="0">
                        <a:pos x="6" y="2"/>
                      </a:cxn>
                      <a:cxn ang="0">
                        <a:pos x="7" y="0"/>
                      </a:cxn>
                    </a:cxnLst>
                    <a:rect l="0" t="0" r="r" b="b"/>
                    <a:pathLst>
                      <a:path w="7" h="9">
                        <a:moveTo>
                          <a:pt x="0" y="9"/>
                        </a:moveTo>
                        <a:lnTo>
                          <a:pt x="6" y="2"/>
                        </a:lnTo>
                        <a:lnTo>
                          <a:pt x="7" y="0"/>
                        </a:lnTo>
                      </a:path>
                    </a:pathLst>
                  </a:custGeom>
                  <a:noFill/>
                  <a:ln w="1588">
                    <a:solidFill>
                      <a:srgbClr val="728944"/>
                    </a:solidFill>
                    <a:prstDash val="solid"/>
                    <a:round/>
                    <a:headEnd/>
                    <a:tailEnd/>
                  </a:ln>
                </p:spPr>
                <p:txBody>
                  <a:bodyPr/>
                  <a:lstStyle/>
                  <a:p>
                    <a:endParaRPr lang="en-US"/>
                  </a:p>
                </p:txBody>
              </p:sp>
              <p:sp>
                <p:nvSpPr>
                  <p:cNvPr id="45" name="Freeform 270"/>
                  <p:cNvSpPr>
                    <a:spLocks/>
                  </p:cNvSpPr>
                  <p:nvPr/>
                </p:nvSpPr>
                <p:spPr bwMode="auto">
                  <a:xfrm>
                    <a:off x="3873" y="1315"/>
                    <a:ext cx="6" cy="11"/>
                  </a:xfrm>
                  <a:custGeom>
                    <a:avLst/>
                    <a:gdLst/>
                    <a:ahLst/>
                    <a:cxnLst>
                      <a:cxn ang="0">
                        <a:pos x="0" y="11"/>
                      </a:cxn>
                      <a:cxn ang="0">
                        <a:pos x="3" y="6"/>
                      </a:cxn>
                      <a:cxn ang="0">
                        <a:pos x="6" y="0"/>
                      </a:cxn>
                    </a:cxnLst>
                    <a:rect l="0" t="0" r="r" b="b"/>
                    <a:pathLst>
                      <a:path w="6" h="11">
                        <a:moveTo>
                          <a:pt x="0" y="11"/>
                        </a:moveTo>
                        <a:lnTo>
                          <a:pt x="3" y="6"/>
                        </a:lnTo>
                        <a:lnTo>
                          <a:pt x="6" y="0"/>
                        </a:lnTo>
                      </a:path>
                    </a:pathLst>
                  </a:custGeom>
                  <a:noFill/>
                  <a:ln w="1588">
                    <a:solidFill>
                      <a:srgbClr val="728944"/>
                    </a:solidFill>
                    <a:prstDash val="solid"/>
                    <a:round/>
                    <a:headEnd/>
                    <a:tailEnd/>
                  </a:ln>
                </p:spPr>
                <p:txBody>
                  <a:bodyPr/>
                  <a:lstStyle/>
                  <a:p>
                    <a:endParaRPr lang="en-US"/>
                  </a:p>
                </p:txBody>
              </p:sp>
              <p:sp>
                <p:nvSpPr>
                  <p:cNvPr id="46" name="Freeform 271"/>
                  <p:cNvSpPr>
                    <a:spLocks/>
                  </p:cNvSpPr>
                  <p:nvPr/>
                </p:nvSpPr>
                <p:spPr bwMode="auto">
                  <a:xfrm>
                    <a:off x="3882" y="1292"/>
                    <a:ext cx="2" cy="12"/>
                  </a:xfrm>
                  <a:custGeom>
                    <a:avLst/>
                    <a:gdLst/>
                    <a:ahLst/>
                    <a:cxnLst>
                      <a:cxn ang="0">
                        <a:pos x="0" y="12"/>
                      </a:cxn>
                      <a:cxn ang="0">
                        <a:pos x="2" y="7"/>
                      </a:cxn>
                      <a:cxn ang="0">
                        <a:pos x="2" y="0"/>
                      </a:cxn>
                    </a:cxnLst>
                    <a:rect l="0" t="0" r="r" b="b"/>
                    <a:pathLst>
                      <a:path w="2" h="12">
                        <a:moveTo>
                          <a:pt x="0" y="12"/>
                        </a:moveTo>
                        <a:lnTo>
                          <a:pt x="2" y="7"/>
                        </a:lnTo>
                        <a:lnTo>
                          <a:pt x="2" y="0"/>
                        </a:lnTo>
                      </a:path>
                    </a:pathLst>
                  </a:custGeom>
                  <a:noFill/>
                  <a:ln w="1588">
                    <a:solidFill>
                      <a:srgbClr val="728944"/>
                    </a:solidFill>
                    <a:prstDash val="solid"/>
                    <a:round/>
                    <a:headEnd/>
                    <a:tailEnd/>
                  </a:ln>
                </p:spPr>
                <p:txBody>
                  <a:bodyPr/>
                  <a:lstStyle/>
                  <a:p>
                    <a:endParaRPr lang="en-US"/>
                  </a:p>
                </p:txBody>
              </p:sp>
              <p:sp>
                <p:nvSpPr>
                  <p:cNvPr id="47" name="Line 272"/>
                  <p:cNvSpPr>
                    <a:spLocks noChangeShapeType="1"/>
                  </p:cNvSpPr>
                  <p:nvPr/>
                </p:nvSpPr>
                <p:spPr bwMode="auto">
                  <a:xfrm flipH="1" flipV="1">
                    <a:off x="3879" y="1269"/>
                    <a:ext cx="3" cy="11"/>
                  </a:xfrm>
                  <a:prstGeom prst="line">
                    <a:avLst/>
                  </a:prstGeom>
                  <a:noFill/>
                  <a:ln w="1588">
                    <a:solidFill>
                      <a:srgbClr val="728944"/>
                    </a:solidFill>
                    <a:round/>
                    <a:headEnd/>
                    <a:tailEnd/>
                  </a:ln>
                </p:spPr>
                <p:txBody>
                  <a:bodyPr/>
                  <a:lstStyle/>
                  <a:p>
                    <a:endParaRPr lang="en-US"/>
                  </a:p>
                </p:txBody>
              </p:sp>
              <p:sp>
                <p:nvSpPr>
                  <p:cNvPr id="48" name="Freeform 273"/>
                  <p:cNvSpPr>
                    <a:spLocks/>
                  </p:cNvSpPr>
                  <p:nvPr/>
                </p:nvSpPr>
                <p:spPr bwMode="auto">
                  <a:xfrm>
                    <a:off x="3876" y="1245"/>
                    <a:ext cx="2" cy="12"/>
                  </a:xfrm>
                  <a:custGeom>
                    <a:avLst/>
                    <a:gdLst/>
                    <a:ahLst/>
                    <a:cxnLst>
                      <a:cxn ang="0">
                        <a:pos x="0" y="12"/>
                      </a:cxn>
                      <a:cxn ang="0">
                        <a:pos x="0" y="11"/>
                      </a:cxn>
                      <a:cxn ang="0">
                        <a:pos x="2" y="0"/>
                      </a:cxn>
                    </a:cxnLst>
                    <a:rect l="0" t="0" r="r" b="b"/>
                    <a:pathLst>
                      <a:path w="2" h="12">
                        <a:moveTo>
                          <a:pt x="0" y="12"/>
                        </a:moveTo>
                        <a:lnTo>
                          <a:pt x="0" y="11"/>
                        </a:lnTo>
                        <a:lnTo>
                          <a:pt x="2" y="0"/>
                        </a:lnTo>
                      </a:path>
                    </a:pathLst>
                  </a:custGeom>
                  <a:noFill/>
                  <a:ln w="1588">
                    <a:solidFill>
                      <a:srgbClr val="728944"/>
                    </a:solidFill>
                    <a:prstDash val="solid"/>
                    <a:round/>
                    <a:headEnd/>
                    <a:tailEnd/>
                  </a:ln>
                </p:spPr>
                <p:txBody>
                  <a:bodyPr/>
                  <a:lstStyle/>
                  <a:p>
                    <a:endParaRPr lang="en-US"/>
                  </a:p>
                </p:txBody>
              </p:sp>
              <p:sp>
                <p:nvSpPr>
                  <p:cNvPr id="49" name="Line 274"/>
                  <p:cNvSpPr>
                    <a:spLocks noChangeShapeType="1"/>
                  </p:cNvSpPr>
                  <p:nvPr/>
                </p:nvSpPr>
                <p:spPr bwMode="auto">
                  <a:xfrm flipV="1">
                    <a:off x="3878" y="1221"/>
                    <a:ext cx="3" cy="12"/>
                  </a:xfrm>
                  <a:prstGeom prst="line">
                    <a:avLst/>
                  </a:prstGeom>
                  <a:noFill/>
                  <a:ln w="1588">
                    <a:solidFill>
                      <a:srgbClr val="728944"/>
                    </a:solidFill>
                    <a:round/>
                    <a:headEnd/>
                    <a:tailEnd/>
                  </a:ln>
                </p:spPr>
                <p:txBody>
                  <a:bodyPr/>
                  <a:lstStyle/>
                  <a:p>
                    <a:endParaRPr lang="en-US"/>
                  </a:p>
                </p:txBody>
              </p:sp>
              <p:sp>
                <p:nvSpPr>
                  <p:cNvPr id="50" name="Freeform 275"/>
                  <p:cNvSpPr>
                    <a:spLocks/>
                  </p:cNvSpPr>
                  <p:nvPr/>
                </p:nvSpPr>
                <p:spPr bwMode="auto">
                  <a:xfrm>
                    <a:off x="3885" y="1202"/>
                    <a:ext cx="8" cy="9"/>
                  </a:xfrm>
                  <a:custGeom>
                    <a:avLst/>
                    <a:gdLst/>
                    <a:ahLst/>
                    <a:cxnLst>
                      <a:cxn ang="0">
                        <a:pos x="0" y="9"/>
                      </a:cxn>
                      <a:cxn ang="0">
                        <a:pos x="2" y="4"/>
                      </a:cxn>
                      <a:cxn ang="0">
                        <a:pos x="8" y="0"/>
                      </a:cxn>
                    </a:cxnLst>
                    <a:rect l="0" t="0" r="r" b="b"/>
                    <a:pathLst>
                      <a:path w="8" h="9">
                        <a:moveTo>
                          <a:pt x="0" y="9"/>
                        </a:moveTo>
                        <a:lnTo>
                          <a:pt x="2" y="4"/>
                        </a:lnTo>
                        <a:lnTo>
                          <a:pt x="8" y="0"/>
                        </a:lnTo>
                      </a:path>
                    </a:pathLst>
                  </a:custGeom>
                  <a:noFill/>
                  <a:ln w="1588">
                    <a:solidFill>
                      <a:srgbClr val="728944"/>
                    </a:solidFill>
                    <a:prstDash val="solid"/>
                    <a:round/>
                    <a:headEnd/>
                    <a:tailEnd/>
                  </a:ln>
                </p:spPr>
                <p:txBody>
                  <a:bodyPr/>
                  <a:lstStyle/>
                  <a:p>
                    <a:endParaRPr lang="en-US"/>
                  </a:p>
                </p:txBody>
              </p:sp>
              <p:sp>
                <p:nvSpPr>
                  <p:cNvPr id="51" name="Freeform 276"/>
                  <p:cNvSpPr>
                    <a:spLocks/>
                  </p:cNvSpPr>
                  <p:nvPr/>
                </p:nvSpPr>
                <p:spPr bwMode="auto">
                  <a:xfrm>
                    <a:off x="3902" y="1182"/>
                    <a:ext cx="3" cy="12"/>
                  </a:xfrm>
                  <a:custGeom>
                    <a:avLst/>
                    <a:gdLst/>
                    <a:ahLst/>
                    <a:cxnLst>
                      <a:cxn ang="0">
                        <a:pos x="0" y="12"/>
                      </a:cxn>
                      <a:cxn ang="0">
                        <a:pos x="1" y="8"/>
                      </a:cxn>
                      <a:cxn ang="0">
                        <a:pos x="3" y="0"/>
                      </a:cxn>
                    </a:cxnLst>
                    <a:rect l="0" t="0" r="r" b="b"/>
                    <a:pathLst>
                      <a:path w="3" h="12">
                        <a:moveTo>
                          <a:pt x="0" y="12"/>
                        </a:moveTo>
                        <a:lnTo>
                          <a:pt x="1" y="8"/>
                        </a:lnTo>
                        <a:lnTo>
                          <a:pt x="3" y="0"/>
                        </a:lnTo>
                      </a:path>
                    </a:pathLst>
                  </a:custGeom>
                  <a:noFill/>
                  <a:ln w="1588">
                    <a:solidFill>
                      <a:srgbClr val="728944"/>
                    </a:solidFill>
                    <a:prstDash val="solid"/>
                    <a:round/>
                    <a:headEnd/>
                    <a:tailEnd/>
                  </a:ln>
                </p:spPr>
                <p:txBody>
                  <a:bodyPr/>
                  <a:lstStyle/>
                  <a:p>
                    <a:endParaRPr lang="en-US"/>
                  </a:p>
                </p:txBody>
              </p:sp>
              <p:sp>
                <p:nvSpPr>
                  <p:cNvPr id="52" name="Freeform 277"/>
                  <p:cNvSpPr>
                    <a:spLocks/>
                  </p:cNvSpPr>
                  <p:nvPr/>
                </p:nvSpPr>
                <p:spPr bwMode="auto">
                  <a:xfrm>
                    <a:off x="3909" y="1160"/>
                    <a:ext cx="3" cy="10"/>
                  </a:xfrm>
                  <a:custGeom>
                    <a:avLst/>
                    <a:gdLst/>
                    <a:ahLst/>
                    <a:cxnLst>
                      <a:cxn ang="0">
                        <a:pos x="0" y="10"/>
                      </a:cxn>
                      <a:cxn ang="0">
                        <a:pos x="0" y="10"/>
                      </a:cxn>
                      <a:cxn ang="0">
                        <a:pos x="3" y="0"/>
                      </a:cxn>
                    </a:cxnLst>
                    <a:rect l="0" t="0" r="r" b="b"/>
                    <a:pathLst>
                      <a:path w="3" h="10">
                        <a:moveTo>
                          <a:pt x="0" y="10"/>
                        </a:moveTo>
                        <a:lnTo>
                          <a:pt x="0" y="10"/>
                        </a:lnTo>
                        <a:lnTo>
                          <a:pt x="3" y="0"/>
                        </a:lnTo>
                      </a:path>
                    </a:pathLst>
                  </a:custGeom>
                  <a:noFill/>
                  <a:ln w="1588">
                    <a:solidFill>
                      <a:srgbClr val="728944"/>
                    </a:solidFill>
                    <a:prstDash val="solid"/>
                    <a:round/>
                    <a:headEnd/>
                    <a:tailEnd/>
                  </a:ln>
                </p:spPr>
                <p:txBody>
                  <a:bodyPr/>
                  <a:lstStyle/>
                  <a:p>
                    <a:endParaRPr lang="en-US"/>
                  </a:p>
                </p:txBody>
              </p:sp>
              <p:sp>
                <p:nvSpPr>
                  <p:cNvPr id="53" name="Freeform 278"/>
                  <p:cNvSpPr>
                    <a:spLocks/>
                  </p:cNvSpPr>
                  <p:nvPr/>
                </p:nvSpPr>
                <p:spPr bwMode="auto">
                  <a:xfrm>
                    <a:off x="3915" y="1136"/>
                    <a:ext cx="3" cy="12"/>
                  </a:xfrm>
                  <a:custGeom>
                    <a:avLst/>
                    <a:gdLst/>
                    <a:ahLst/>
                    <a:cxnLst>
                      <a:cxn ang="0">
                        <a:pos x="0" y="12"/>
                      </a:cxn>
                      <a:cxn ang="0">
                        <a:pos x="3" y="2"/>
                      </a:cxn>
                      <a:cxn ang="0">
                        <a:pos x="3" y="0"/>
                      </a:cxn>
                    </a:cxnLst>
                    <a:rect l="0" t="0" r="r" b="b"/>
                    <a:pathLst>
                      <a:path w="3" h="12">
                        <a:moveTo>
                          <a:pt x="0" y="12"/>
                        </a:moveTo>
                        <a:lnTo>
                          <a:pt x="3" y="2"/>
                        </a:lnTo>
                        <a:lnTo>
                          <a:pt x="3" y="0"/>
                        </a:lnTo>
                      </a:path>
                    </a:pathLst>
                  </a:custGeom>
                  <a:noFill/>
                  <a:ln w="1588">
                    <a:solidFill>
                      <a:srgbClr val="728944"/>
                    </a:solidFill>
                    <a:prstDash val="solid"/>
                    <a:round/>
                    <a:headEnd/>
                    <a:tailEnd/>
                  </a:ln>
                </p:spPr>
                <p:txBody>
                  <a:bodyPr/>
                  <a:lstStyle/>
                  <a:p>
                    <a:endParaRPr lang="en-US"/>
                  </a:p>
                </p:txBody>
              </p:sp>
              <p:sp>
                <p:nvSpPr>
                  <p:cNvPr id="54" name="Freeform 279"/>
                  <p:cNvSpPr>
                    <a:spLocks/>
                  </p:cNvSpPr>
                  <p:nvPr/>
                </p:nvSpPr>
                <p:spPr bwMode="auto">
                  <a:xfrm>
                    <a:off x="3920" y="1118"/>
                    <a:ext cx="9" cy="6"/>
                  </a:xfrm>
                  <a:custGeom>
                    <a:avLst/>
                    <a:gdLst/>
                    <a:ahLst/>
                    <a:cxnLst>
                      <a:cxn ang="0">
                        <a:pos x="0" y="6"/>
                      </a:cxn>
                      <a:cxn ang="0">
                        <a:pos x="0" y="5"/>
                      </a:cxn>
                      <a:cxn ang="0">
                        <a:pos x="6" y="0"/>
                      </a:cxn>
                      <a:cxn ang="0">
                        <a:pos x="9" y="0"/>
                      </a:cxn>
                    </a:cxnLst>
                    <a:rect l="0" t="0" r="r" b="b"/>
                    <a:pathLst>
                      <a:path w="9" h="6">
                        <a:moveTo>
                          <a:pt x="0" y="6"/>
                        </a:moveTo>
                        <a:lnTo>
                          <a:pt x="0" y="5"/>
                        </a:lnTo>
                        <a:lnTo>
                          <a:pt x="6" y="0"/>
                        </a:lnTo>
                        <a:lnTo>
                          <a:pt x="9" y="0"/>
                        </a:lnTo>
                      </a:path>
                    </a:pathLst>
                  </a:custGeom>
                  <a:noFill/>
                  <a:ln w="1588">
                    <a:solidFill>
                      <a:srgbClr val="728944"/>
                    </a:solidFill>
                    <a:prstDash val="solid"/>
                    <a:round/>
                    <a:headEnd/>
                    <a:tailEnd/>
                  </a:ln>
                </p:spPr>
                <p:txBody>
                  <a:bodyPr/>
                  <a:lstStyle/>
                  <a:p>
                    <a:endParaRPr lang="en-US"/>
                  </a:p>
                </p:txBody>
              </p:sp>
              <p:sp>
                <p:nvSpPr>
                  <p:cNvPr id="55" name="Freeform 280"/>
                  <p:cNvSpPr>
                    <a:spLocks/>
                  </p:cNvSpPr>
                  <p:nvPr/>
                </p:nvSpPr>
                <p:spPr bwMode="auto">
                  <a:xfrm>
                    <a:off x="3939" y="1112"/>
                    <a:ext cx="6" cy="9"/>
                  </a:xfrm>
                  <a:custGeom>
                    <a:avLst/>
                    <a:gdLst/>
                    <a:ahLst/>
                    <a:cxnLst>
                      <a:cxn ang="0">
                        <a:pos x="0" y="9"/>
                      </a:cxn>
                      <a:cxn ang="0">
                        <a:pos x="3" y="6"/>
                      </a:cxn>
                      <a:cxn ang="0">
                        <a:pos x="6" y="0"/>
                      </a:cxn>
                    </a:cxnLst>
                    <a:rect l="0" t="0" r="r" b="b"/>
                    <a:pathLst>
                      <a:path w="6" h="9">
                        <a:moveTo>
                          <a:pt x="0" y="9"/>
                        </a:moveTo>
                        <a:lnTo>
                          <a:pt x="3" y="6"/>
                        </a:lnTo>
                        <a:lnTo>
                          <a:pt x="6" y="0"/>
                        </a:lnTo>
                      </a:path>
                    </a:pathLst>
                  </a:custGeom>
                  <a:noFill/>
                  <a:ln w="1588">
                    <a:solidFill>
                      <a:srgbClr val="728944"/>
                    </a:solidFill>
                    <a:prstDash val="solid"/>
                    <a:round/>
                    <a:headEnd/>
                    <a:tailEnd/>
                  </a:ln>
                </p:spPr>
                <p:txBody>
                  <a:bodyPr/>
                  <a:lstStyle/>
                  <a:p>
                    <a:endParaRPr lang="en-US"/>
                  </a:p>
                </p:txBody>
              </p:sp>
              <p:sp>
                <p:nvSpPr>
                  <p:cNvPr id="56" name="Freeform 281"/>
                  <p:cNvSpPr>
                    <a:spLocks/>
                  </p:cNvSpPr>
                  <p:nvPr/>
                </p:nvSpPr>
                <p:spPr bwMode="auto">
                  <a:xfrm>
                    <a:off x="3949" y="1088"/>
                    <a:ext cx="0" cy="12"/>
                  </a:xfrm>
                  <a:custGeom>
                    <a:avLst/>
                    <a:gdLst/>
                    <a:ahLst/>
                    <a:cxnLst>
                      <a:cxn ang="0">
                        <a:pos x="0" y="12"/>
                      </a:cxn>
                      <a:cxn ang="0">
                        <a:pos x="0" y="8"/>
                      </a:cxn>
                      <a:cxn ang="0">
                        <a:pos x="0" y="0"/>
                      </a:cxn>
                    </a:cxnLst>
                    <a:rect l="0" t="0" r="r" b="b"/>
                    <a:pathLst>
                      <a:path h="12">
                        <a:moveTo>
                          <a:pt x="0" y="12"/>
                        </a:moveTo>
                        <a:lnTo>
                          <a:pt x="0" y="8"/>
                        </a:lnTo>
                        <a:lnTo>
                          <a:pt x="0" y="0"/>
                        </a:lnTo>
                      </a:path>
                    </a:pathLst>
                  </a:custGeom>
                  <a:noFill/>
                  <a:ln w="1588">
                    <a:solidFill>
                      <a:srgbClr val="728944"/>
                    </a:solidFill>
                    <a:prstDash val="solid"/>
                    <a:round/>
                    <a:headEnd/>
                    <a:tailEnd/>
                  </a:ln>
                </p:spPr>
                <p:txBody>
                  <a:bodyPr/>
                  <a:lstStyle/>
                  <a:p>
                    <a:endParaRPr lang="en-US"/>
                  </a:p>
                </p:txBody>
              </p:sp>
              <p:sp>
                <p:nvSpPr>
                  <p:cNvPr id="57" name="Line 282"/>
                  <p:cNvSpPr>
                    <a:spLocks noChangeShapeType="1"/>
                  </p:cNvSpPr>
                  <p:nvPr/>
                </p:nvSpPr>
                <p:spPr bwMode="auto">
                  <a:xfrm flipH="1" flipV="1">
                    <a:off x="3948" y="1064"/>
                    <a:ext cx="1" cy="12"/>
                  </a:xfrm>
                  <a:prstGeom prst="line">
                    <a:avLst/>
                  </a:prstGeom>
                  <a:noFill/>
                  <a:ln w="1588">
                    <a:solidFill>
                      <a:srgbClr val="728944"/>
                    </a:solidFill>
                    <a:round/>
                    <a:headEnd/>
                    <a:tailEnd/>
                  </a:ln>
                </p:spPr>
                <p:txBody>
                  <a:bodyPr/>
                  <a:lstStyle/>
                  <a:p>
                    <a:endParaRPr lang="en-US"/>
                  </a:p>
                </p:txBody>
              </p:sp>
              <p:sp>
                <p:nvSpPr>
                  <p:cNvPr id="58" name="Line 283"/>
                  <p:cNvSpPr>
                    <a:spLocks noChangeShapeType="1"/>
                  </p:cNvSpPr>
                  <p:nvPr/>
                </p:nvSpPr>
                <p:spPr bwMode="auto">
                  <a:xfrm flipH="1" flipV="1">
                    <a:off x="3946" y="1040"/>
                    <a:ext cx="2" cy="12"/>
                  </a:xfrm>
                  <a:prstGeom prst="line">
                    <a:avLst/>
                  </a:prstGeom>
                  <a:noFill/>
                  <a:ln w="1588">
                    <a:solidFill>
                      <a:srgbClr val="728944"/>
                    </a:solidFill>
                    <a:round/>
                    <a:headEnd/>
                    <a:tailEnd/>
                  </a:ln>
                </p:spPr>
                <p:txBody>
                  <a:bodyPr/>
                  <a:lstStyle/>
                  <a:p>
                    <a:endParaRPr lang="en-US"/>
                  </a:p>
                </p:txBody>
              </p:sp>
              <p:sp>
                <p:nvSpPr>
                  <p:cNvPr id="59" name="Line 284"/>
                  <p:cNvSpPr>
                    <a:spLocks noChangeShapeType="1"/>
                  </p:cNvSpPr>
                  <p:nvPr/>
                </p:nvSpPr>
                <p:spPr bwMode="auto">
                  <a:xfrm flipH="1" flipV="1">
                    <a:off x="3945" y="1016"/>
                    <a:ext cx="1" cy="12"/>
                  </a:xfrm>
                  <a:prstGeom prst="line">
                    <a:avLst/>
                  </a:prstGeom>
                  <a:noFill/>
                  <a:ln w="1588">
                    <a:solidFill>
                      <a:srgbClr val="728944"/>
                    </a:solidFill>
                    <a:round/>
                    <a:headEnd/>
                    <a:tailEnd/>
                  </a:ln>
                </p:spPr>
                <p:txBody>
                  <a:bodyPr/>
                  <a:lstStyle/>
                  <a:p>
                    <a:endParaRPr lang="en-US"/>
                  </a:p>
                </p:txBody>
              </p:sp>
              <p:sp>
                <p:nvSpPr>
                  <p:cNvPr id="60" name="Freeform 285"/>
                  <p:cNvSpPr>
                    <a:spLocks/>
                  </p:cNvSpPr>
                  <p:nvPr/>
                </p:nvSpPr>
                <p:spPr bwMode="auto">
                  <a:xfrm>
                    <a:off x="3943" y="996"/>
                    <a:ext cx="5" cy="8"/>
                  </a:xfrm>
                  <a:custGeom>
                    <a:avLst/>
                    <a:gdLst/>
                    <a:ahLst/>
                    <a:cxnLst>
                      <a:cxn ang="0">
                        <a:pos x="2" y="8"/>
                      </a:cxn>
                      <a:cxn ang="0">
                        <a:pos x="0" y="1"/>
                      </a:cxn>
                      <a:cxn ang="0">
                        <a:pos x="5" y="0"/>
                      </a:cxn>
                    </a:cxnLst>
                    <a:rect l="0" t="0" r="r" b="b"/>
                    <a:pathLst>
                      <a:path w="5" h="8">
                        <a:moveTo>
                          <a:pt x="2" y="8"/>
                        </a:moveTo>
                        <a:lnTo>
                          <a:pt x="0" y="1"/>
                        </a:lnTo>
                        <a:lnTo>
                          <a:pt x="5" y="0"/>
                        </a:lnTo>
                      </a:path>
                    </a:pathLst>
                  </a:custGeom>
                  <a:noFill/>
                  <a:ln w="1588">
                    <a:solidFill>
                      <a:srgbClr val="728944"/>
                    </a:solidFill>
                    <a:prstDash val="solid"/>
                    <a:round/>
                    <a:headEnd/>
                    <a:tailEnd/>
                  </a:ln>
                </p:spPr>
                <p:txBody>
                  <a:bodyPr/>
                  <a:lstStyle/>
                  <a:p>
                    <a:endParaRPr lang="en-US"/>
                  </a:p>
                </p:txBody>
              </p:sp>
              <p:sp>
                <p:nvSpPr>
                  <p:cNvPr id="61" name="Line 286"/>
                  <p:cNvSpPr>
                    <a:spLocks noChangeShapeType="1"/>
                  </p:cNvSpPr>
                  <p:nvPr/>
                </p:nvSpPr>
                <p:spPr bwMode="auto">
                  <a:xfrm flipV="1">
                    <a:off x="3958" y="984"/>
                    <a:ext cx="11" cy="6"/>
                  </a:xfrm>
                  <a:prstGeom prst="line">
                    <a:avLst/>
                  </a:prstGeom>
                  <a:noFill/>
                  <a:ln w="1588">
                    <a:solidFill>
                      <a:srgbClr val="728944"/>
                    </a:solidFill>
                    <a:round/>
                    <a:headEnd/>
                    <a:tailEnd/>
                  </a:ln>
                </p:spPr>
                <p:txBody>
                  <a:bodyPr/>
                  <a:lstStyle/>
                  <a:p>
                    <a:endParaRPr lang="en-US"/>
                  </a:p>
                </p:txBody>
              </p:sp>
              <p:sp>
                <p:nvSpPr>
                  <p:cNvPr id="62" name="Line 287"/>
                  <p:cNvSpPr>
                    <a:spLocks noChangeShapeType="1"/>
                  </p:cNvSpPr>
                  <p:nvPr/>
                </p:nvSpPr>
                <p:spPr bwMode="auto">
                  <a:xfrm flipV="1">
                    <a:off x="3979" y="972"/>
                    <a:ext cx="11" cy="6"/>
                  </a:xfrm>
                  <a:prstGeom prst="line">
                    <a:avLst/>
                  </a:prstGeom>
                  <a:noFill/>
                  <a:ln w="1588">
                    <a:solidFill>
                      <a:srgbClr val="728944"/>
                    </a:solidFill>
                    <a:round/>
                    <a:headEnd/>
                    <a:tailEnd/>
                  </a:ln>
                </p:spPr>
                <p:txBody>
                  <a:bodyPr/>
                  <a:lstStyle/>
                  <a:p>
                    <a:endParaRPr lang="en-US"/>
                  </a:p>
                </p:txBody>
              </p:sp>
              <p:sp>
                <p:nvSpPr>
                  <p:cNvPr id="63" name="Line 288"/>
                  <p:cNvSpPr>
                    <a:spLocks noChangeShapeType="1"/>
                  </p:cNvSpPr>
                  <p:nvPr/>
                </p:nvSpPr>
                <p:spPr bwMode="auto">
                  <a:xfrm flipV="1">
                    <a:off x="4000" y="960"/>
                    <a:ext cx="11" cy="6"/>
                  </a:xfrm>
                  <a:prstGeom prst="line">
                    <a:avLst/>
                  </a:prstGeom>
                  <a:noFill/>
                  <a:ln w="1588">
                    <a:solidFill>
                      <a:srgbClr val="728944"/>
                    </a:solidFill>
                    <a:round/>
                    <a:headEnd/>
                    <a:tailEnd/>
                  </a:ln>
                </p:spPr>
                <p:txBody>
                  <a:bodyPr/>
                  <a:lstStyle/>
                  <a:p>
                    <a:endParaRPr lang="en-US"/>
                  </a:p>
                </p:txBody>
              </p:sp>
              <p:sp>
                <p:nvSpPr>
                  <p:cNvPr id="64" name="Freeform 289"/>
                  <p:cNvSpPr>
                    <a:spLocks/>
                  </p:cNvSpPr>
                  <p:nvPr/>
                </p:nvSpPr>
                <p:spPr bwMode="auto">
                  <a:xfrm>
                    <a:off x="4023" y="963"/>
                    <a:ext cx="10" cy="3"/>
                  </a:xfrm>
                  <a:custGeom>
                    <a:avLst/>
                    <a:gdLst/>
                    <a:ahLst/>
                    <a:cxnLst>
                      <a:cxn ang="0">
                        <a:pos x="0" y="0"/>
                      </a:cxn>
                      <a:cxn ang="0">
                        <a:pos x="6" y="1"/>
                      </a:cxn>
                      <a:cxn ang="0">
                        <a:pos x="10" y="3"/>
                      </a:cxn>
                    </a:cxnLst>
                    <a:rect l="0" t="0" r="r" b="b"/>
                    <a:pathLst>
                      <a:path w="10" h="3">
                        <a:moveTo>
                          <a:pt x="0" y="0"/>
                        </a:moveTo>
                        <a:lnTo>
                          <a:pt x="6" y="1"/>
                        </a:lnTo>
                        <a:lnTo>
                          <a:pt x="10" y="3"/>
                        </a:lnTo>
                      </a:path>
                    </a:pathLst>
                  </a:custGeom>
                  <a:noFill/>
                  <a:ln w="1588">
                    <a:solidFill>
                      <a:srgbClr val="728944"/>
                    </a:solidFill>
                    <a:prstDash val="solid"/>
                    <a:round/>
                    <a:headEnd/>
                    <a:tailEnd/>
                  </a:ln>
                </p:spPr>
                <p:txBody>
                  <a:bodyPr/>
                  <a:lstStyle/>
                  <a:p>
                    <a:endParaRPr lang="en-US"/>
                  </a:p>
                </p:txBody>
              </p:sp>
              <p:sp>
                <p:nvSpPr>
                  <p:cNvPr id="65" name="Freeform 290"/>
                  <p:cNvSpPr>
                    <a:spLocks/>
                  </p:cNvSpPr>
                  <p:nvPr/>
                </p:nvSpPr>
                <p:spPr bwMode="auto">
                  <a:xfrm>
                    <a:off x="4045" y="969"/>
                    <a:ext cx="11" cy="6"/>
                  </a:xfrm>
                  <a:custGeom>
                    <a:avLst/>
                    <a:gdLst/>
                    <a:ahLst/>
                    <a:cxnLst>
                      <a:cxn ang="0">
                        <a:pos x="0" y="0"/>
                      </a:cxn>
                      <a:cxn ang="0">
                        <a:pos x="9" y="4"/>
                      </a:cxn>
                      <a:cxn ang="0">
                        <a:pos x="11" y="6"/>
                      </a:cxn>
                    </a:cxnLst>
                    <a:rect l="0" t="0" r="r" b="b"/>
                    <a:pathLst>
                      <a:path w="11" h="6">
                        <a:moveTo>
                          <a:pt x="0" y="0"/>
                        </a:moveTo>
                        <a:lnTo>
                          <a:pt x="9" y="4"/>
                        </a:lnTo>
                        <a:lnTo>
                          <a:pt x="11" y="6"/>
                        </a:lnTo>
                      </a:path>
                    </a:pathLst>
                  </a:custGeom>
                  <a:noFill/>
                  <a:ln w="1588">
                    <a:solidFill>
                      <a:srgbClr val="728944"/>
                    </a:solidFill>
                    <a:prstDash val="solid"/>
                    <a:round/>
                    <a:headEnd/>
                    <a:tailEnd/>
                  </a:ln>
                </p:spPr>
                <p:txBody>
                  <a:bodyPr/>
                  <a:lstStyle/>
                  <a:p>
                    <a:endParaRPr lang="en-US"/>
                  </a:p>
                </p:txBody>
              </p:sp>
              <p:sp>
                <p:nvSpPr>
                  <p:cNvPr id="66" name="Freeform 291"/>
                  <p:cNvSpPr>
                    <a:spLocks/>
                  </p:cNvSpPr>
                  <p:nvPr/>
                </p:nvSpPr>
                <p:spPr bwMode="auto">
                  <a:xfrm>
                    <a:off x="4068" y="976"/>
                    <a:ext cx="11" cy="0"/>
                  </a:xfrm>
                  <a:custGeom>
                    <a:avLst/>
                    <a:gdLst/>
                    <a:ahLst/>
                    <a:cxnLst>
                      <a:cxn ang="0">
                        <a:pos x="0" y="0"/>
                      </a:cxn>
                      <a:cxn ang="0">
                        <a:pos x="2" y="0"/>
                      </a:cxn>
                      <a:cxn ang="0">
                        <a:pos x="10" y="0"/>
                      </a:cxn>
                      <a:cxn ang="0">
                        <a:pos x="11" y="0"/>
                      </a:cxn>
                    </a:cxnLst>
                    <a:rect l="0" t="0" r="r" b="b"/>
                    <a:pathLst>
                      <a:path w="11">
                        <a:moveTo>
                          <a:pt x="0" y="0"/>
                        </a:moveTo>
                        <a:lnTo>
                          <a:pt x="2" y="0"/>
                        </a:lnTo>
                        <a:lnTo>
                          <a:pt x="10" y="0"/>
                        </a:lnTo>
                        <a:lnTo>
                          <a:pt x="11" y="0"/>
                        </a:lnTo>
                      </a:path>
                    </a:pathLst>
                  </a:custGeom>
                  <a:noFill/>
                  <a:ln w="1588">
                    <a:solidFill>
                      <a:srgbClr val="728944"/>
                    </a:solidFill>
                    <a:prstDash val="solid"/>
                    <a:round/>
                    <a:headEnd/>
                    <a:tailEnd/>
                  </a:ln>
                </p:spPr>
                <p:txBody>
                  <a:bodyPr/>
                  <a:lstStyle/>
                  <a:p>
                    <a:endParaRPr lang="en-US"/>
                  </a:p>
                </p:txBody>
              </p:sp>
              <p:sp>
                <p:nvSpPr>
                  <p:cNvPr id="67" name="Freeform 292"/>
                  <p:cNvSpPr>
                    <a:spLocks/>
                  </p:cNvSpPr>
                  <p:nvPr/>
                </p:nvSpPr>
                <p:spPr bwMode="auto">
                  <a:xfrm>
                    <a:off x="4091" y="970"/>
                    <a:ext cx="11" cy="5"/>
                  </a:xfrm>
                  <a:custGeom>
                    <a:avLst/>
                    <a:gdLst/>
                    <a:ahLst/>
                    <a:cxnLst>
                      <a:cxn ang="0">
                        <a:pos x="0" y="5"/>
                      </a:cxn>
                      <a:cxn ang="0">
                        <a:pos x="0" y="3"/>
                      </a:cxn>
                      <a:cxn ang="0">
                        <a:pos x="11" y="0"/>
                      </a:cxn>
                    </a:cxnLst>
                    <a:rect l="0" t="0" r="r" b="b"/>
                    <a:pathLst>
                      <a:path w="11" h="5">
                        <a:moveTo>
                          <a:pt x="0" y="5"/>
                        </a:moveTo>
                        <a:lnTo>
                          <a:pt x="0" y="3"/>
                        </a:lnTo>
                        <a:lnTo>
                          <a:pt x="11" y="0"/>
                        </a:lnTo>
                      </a:path>
                    </a:pathLst>
                  </a:custGeom>
                  <a:noFill/>
                  <a:ln w="1588">
                    <a:solidFill>
                      <a:srgbClr val="728944"/>
                    </a:solidFill>
                    <a:prstDash val="solid"/>
                    <a:round/>
                    <a:headEnd/>
                    <a:tailEnd/>
                  </a:ln>
                </p:spPr>
                <p:txBody>
                  <a:bodyPr/>
                  <a:lstStyle/>
                  <a:p>
                    <a:endParaRPr lang="en-US"/>
                  </a:p>
                </p:txBody>
              </p:sp>
              <p:sp>
                <p:nvSpPr>
                  <p:cNvPr id="68" name="Freeform 293"/>
                  <p:cNvSpPr>
                    <a:spLocks/>
                  </p:cNvSpPr>
                  <p:nvPr/>
                </p:nvSpPr>
                <p:spPr bwMode="auto">
                  <a:xfrm>
                    <a:off x="4114" y="963"/>
                    <a:ext cx="12" cy="3"/>
                  </a:xfrm>
                  <a:custGeom>
                    <a:avLst/>
                    <a:gdLst/>
                    <a:ahLst/>
                    <a:cxnLst>
                      <a:cxn ang="0">
                        <a:pos x="0" y="3"/>
                      </a:cxn>
                      <a:cxn ang="0">
                        <a:pos x="9" y="0"/>
                      </a:cxn>
                      <a:cxn ang="0">
                        <a:pos x="12" y="0"/>
                      </a:cxn>
                    </a:cxnLst>
                    <a:rect l="0" t="0" r="r" b="b"/>
                    <a:pathLst>
                      <a:path w="12" h="3">
                        <a:moveTo>
                          <a:pt x="0" y="3"/>
                        </a:moveTo>
                        <a:lnTo>
                          <a:pt x="9" y="0"/>
                        </a:lnTo>
                        <a:lnTo>
                          <a:pt x="12" y="0"/>
                        </a:lnTo>
                      </a:path>
                    </a:pathLst>
                  </a:custGeom>
                  <a:noFill/>
                  <a:ln w="1588">
                    <a:solidFill>
                      <a:srgbClr val="728944"/>
                    </a:solidFill>
                    <a:prstDash val="solid"/>
                    <a:round/>
                    <a:headEnd/>
                    <a:tailEnd/>
                  </a:ln>
                </p:spPr>
                <p:txBody>
                  <a:bodyPr/>
                  <a:lstStyle/>
                  <a:p>
                    <a:endParaRPr lang="en-US"/>
                  </a:p>
                </p:txBody>
              </p:sp>
              <p:sp>
                <p:nvSpPr>
                  <p:cNvPr id="69" name="Freeform 294"/>
                  <p:cNvSpPr>
                    <a:spLocks/>
                  </p:cNvSpPr>
                  <p:nvPr/>
                </p:nvSpPr>
                <p:spPr bwMode="auto">
                  <a:xfrm>
                    <a:off x="4136" y="958"/>
                    <a:ext cx="12" cy="2"/>
                  </a:xfrm>
                  <a:custGeom>
                    <a:avLst/>
                    <a:gdLst/>
                    <a:ahLst/>
                    <a:cxnLst>
                      <a:cxn ang="0">
                        <a:pos x="0" y="2"/>
                      </a:cxn>
                      <a:cxn ang="0">
                        <a:pos x="2" y="0"/>
                      </a:cxn>
                      <a:cxn ang="0">
                        <a:pos x="12" y="0"/>
                      </a:cxn>
                    </a:cxnLst>
                    <a:rect l="0" t="0" r="r" b="b"/>
                    <a:pathLst>
                      <a:path w="12" h="2">
                        <a:moveTo>
                          <a:pt x="0" y="2"/>
                        </a:moveTo>
                        <a:lnTo>
                          <a:pt x="2" y="0"/>
                        </a:lnTo>
                        <a:lnTo>
                          <a:pt x="12" y="0"/>
                        </a:lnTo>
                      </a:path>
                    </a:pathLst>
                  </a:custGeom>
                  <a:noFill/>
                  <a:ln w="1588">
                    <a:solidFill>
                      <a:srgbClr val="728944"/>
                    </a:solidFill>
                    <a:prstDash val="solid"/>
                    <a:round/>
                    <a:headEnd/>
                    <a:tailEnd/>
                  </a:ln>
                </p:spPr>
                <p:txBody>
                  <a:bodyPr/>
                  <a:lstStyle/>
                  <a:p>
                    <a:endParaRPr lang="en-US"/>
                  </a:p>
                </p:txBody>
              </p:sp>
              <p:sp>
                <p:nvSpPr>
                  <p:cNvPr id="70" name="Freeform 295"/>
                  <p:cNvSpPr>
                    <a:spLocks/>
                  </p:cNvSpPr>
                  <p:nvPr/>
                </p:nvSpPr>
                <p:spPr bwMode="auto">
                  <a:xfrm>
                    <a:off x="4153" y="969"/>
                    <a:ext cx="4" cy="12"/>
                  </a:xfrm>
                  <a:custGeom>
                    <a:avLst/>
                    <a:gdLst/>
                    <a:ahLst/>
                    <a:cxnLst>
                      <a:cxn ang="0">
                        <a:pos x="0" y="0"/>
                      </a:cxn>
                      <a:cxn ang="0">
                        <a:pos x="3" y="10"/>
                      </a:cxn>
                      <a:cxn ang="0">
                        <a:pos x="4" y="12"/>
                      </a:cxn>
                    </a:cxnLst>
                    <a:rect l="0" t="0" r="r" b="b"/>
                    <a:pathLst>
                      <a:path w="4" h="12">
                        <a:moveTo>
                          <a:pt x="0" y="0"/>
                        </a:moveTo>
                        <a:lnTo>
                          <a:pt x="3" y="10"/>
                        </a:lnTo>
                        <a:lnTo>
                          <a:pt x="4" y="12"/>
                        </a:lnTo>
                      </a:path>
                    </a:pathLst>
                  </a:custGeom>
                  <a:noFill/>
                  <a:ln w="1588">
                    <a:solidFill>
                      <a:srgbClr val="728944"/>
                    </a:solidFill>
                    <a:prstDash val="solid"/>
                    <a:round/>
                    <a:headEnd/>
                    <a:tailEnd/>
                  </a:ln>
                </p:spPr>
                <p:txBody>
                  <a:bodyPr/>
                  <a:lstStyle/>
                  <a:p>
                    <a:endParaRPr lang="en-US"/>
                  </a:p>
                </p:txBody>
              </p:sp>
              <p:sp>
                <p:nvSpPr>
                  <p:cNvPr id="71" name="Line 296"/>
                  <p:cNvSpPr>
                    <a:spLocks noChangeShapeType="1"/>
                  </p:cNvSpPr>
                  <p:nvPr/>
                </p:nvSpPr>
                <p:spPr bwMode="auto">
                  <a:xfrm>
                    <a:off x="4160" y="991"/>
                    <a:ext cx="5" cy="12"/>
                  </a:xfrm>
                  <a:prstGeom prst="line">
                    <a:avLst/>
                  </a:prstGeom>
                  <a:noFill/>
                  <a:ln w="1588">
                    <a:solidFill>
                      <a:srgbClr val="728944"/>
                    </a:solidFill>
                    <a:round/>
                    <a:headEnd/>
                    <a:tailEnd/>
                  </a:ln>
                </p:spPr>
                <p:txBody>
                  <a:bodyPr/>
                  <a:lstStyle/>
                  <a:p>
                    <a:endParaRPr lang="en-US"/>
                  </a:p>
                </p:txBody>
              </p:sp>
              <p:sp>
                <p:nvSpPr>
                  <p:cNvPr id="72" name="Line 297"/>
                  <p:cNvSpPr>
                    <a:spLocks noChangeShapeType="1"/>
                  </p:cNvSpPr>
                  <p:nvPr/>
                </p:nvSpPr>
                <p:spPr bwMode="auto">
                  <a:xfrm flipH="1">
                    <a:off x="4163" y="1013"/>
                    <a:ext cx="5" cy="12"/>
                  </a:xfrm>
                  <a:prstGeom prst="line">
                    <a:avLst/>
                  </a:prstGeom>
                  <a:noFill/>
                  <a:ln w="1588">
                    <a:solidFill>
                      <a:srgbClr val="728944"/>
                    </a:solidFill>
                    <a:round/>
                    <a:headEnd/>
                    <a:tailEnd/>
                  </a:ln>
                </p:spPr>
                <p:txBody>
                  <a:bodyPr/>
                  <a:lstStyle/>
                  <a:p>
                    <a:endParaRPr lang="en-US"/>
                  </a:p>
                </p:txBody>
              </p:sp>
              <p:sp>
                <p:nvSpPr>
                  <p:cNvPr id="73" name="Line 298"/>
                  <p:cNvSpPr>
                    <a:spLocks noChangeShapeType="1"/>
                  </p:cNvSpPr>
                  <p:nvPr/>
                </p:nvSpPr>
                <p:spPr bwMode="auto">
                  <a:xfrm flipH="1">
                    <a:off x="4153" y="1036"/>
                    <a:ext cx="6" cy="10"/>
                  </a:xfrm>
                  <a:prstGeom prst="line">
                    <a:avLst/>
                  </a:prstGeom>
                  <a:noFill/>
                  <a:ln w="1588">
                    <a:solidFill>
                      <a:srgbClr val="728944"/>
                    </a:solidFill>
                    <a:round/>
                    <a:headEnd/>
                    <a:tailEnd/>
                  </a:ln>
                </p:spPr>
                <p:txBody>
                  <a:bodyPr/>
                  <a:lstStyle/>
                  <a:p>
                    <a:endParaRPr lang="en-US"/>
                  </a:p>
                </p:txBody>
              </p:sp>
              <p:sp>
                <p:nvSpPr>
                  <p:cNvPr id="74" name="Line 299"/>
                  <p:cNvSpPr>
                    <a:spLocks noChangeShapeType="1"/>
                  </p:cNvSpPr>
                  <p:nvPr/>
                </p:nvSpPr>
                <p:spPr bwMode="auto">
                  <a:xfrm flipH="1">
                    <a:off x="4144" y="1058"/>
                    <a:ext cx="4" cy="11"/>
                  </a:xfrm>
                  <a:prstGeom prst="line">
                    <a:avLst/>
                  </a:prstGeom>
                  <a:noFill/>
                  <a:ln w="1588">
                    <a:solidFill>
                      <a:srgbClr val="728944"/>
                    </a:solidFill>
                    <a:round/>
                    <a:headEnd/>
                    <a:tailEnd/>
                  </a:ln>
                </p:spPr>
                <p:txBody>
                  <a:bodyPr/>
                  <a:lstStyle/>
                  <a:p>
                    <a:endParaRPr lang="en-US"/>
                  </a:p>
                </p:txBody>
              </p:sp>
              <p:sp>
                <p:nvSpPr>
                  <p:cNvPr id="75" name="Freeform 300"/>
                  <p:cNvSpPr>
                    <a:spLocks/>
                  </p:cNvSpPr>
                  <p:nvPr/>
                </p:nvSpPr>
                <p:spPr bwMode="auto">
                  <a:xfrm>
                    <a:off x="4136" y="1079"/>
                    <a:ext cx="6" cy="11"/>
                  </a:xfrm>
                  <a:custGeom>
                    <a:avLst/>
                    <a:gdLst/>
                    <a:ahLst/>
                    <a:cxnLst>
                      <a:cxn ang="0">
                        <a:pos x="2" y="0"/>
                      </a:cxn>
                      <a:cxn ang="0">
                        <a:pos x="0" y="3"/>
                      </a:cxn>
                      <a:cxn ang="0">
                        <a:pos x="6" y="11"/>
                      </a:cxn>
                    </a:cxnLst>
                    <a:rect l="0" t="0" r="r" b="b"/>
                    <a:pathLst>
                      <a:path w="6" h="11">
                        <a:moveTo>
                          <a:pt x="2" y="0"/>
                        </a:moveTo>
                        <a:lnTo>
                          <a:pt x="0" y="3"/>
                        </a:lnTo>
                        <a:lnTo>
                          <a:pt x="6" y="11"/>
                        </a:lnTo>
                      </a:path>
                    </a:pathLst>
                  </a:custGeom>
                  <a:noFill/>
                  <a:ln w="1588">
                    <a:solidFill>
                      <a:srgbClr val="728944"/>
                    </a:solidFill>
                    <a:prstDash val="solid"/>
                    <a:round/>
                    <a:headEnd/>
                    <a:tailEnd/>
                  </a:ln>
                </p:spPr>
                <p:txBody>
                  <a:bodyPr/>
                  <a:lstStyle/>
                  <a:p>
                    <a:endParaRPr lang="en-US"/>
                  </a:p>
                </p:txBody>
              </p:sp>
              <p:sp>
                <p:nvSpPr>
                  <p:cNvPr id="76" name="Freeform 301"/>
                  <p:cNvSpPr>
                    <a:spLocks/>
                  </p:cNvSpPr>
                  <p:nvPr/>
                </p:nvSpPr>
                <p:spPr bwMode="auto">
                  <a:xfrm>
                    <a:off x="4148" y="1100"/>
                    <a:ext cx="11" cy="5"/>
                  </a:xfrm>
                  <a:custGeom>
                    <a:avLst/>
                    <a:gdLst/>
                    <a:ahLst/>
                    <a:cxnLst>
                      <a:cxn ang="0">
                        <a:pos x="0" y="0"/>
                      </a:cxn>
                      <a:cxn ang="0">
                        <a:pos x="3" y="5"/>
                      </a:cxn>
                      <a:cxn ang="0">
                        <a:pos x="11" y="5"/>
                      </a:cxn>
                    </a:cxnLst>
                    <a:rect l="0" t="0" r="r" b="b"/>
                    <a:pathLst>
                      <a:path w="11" h="5">
                        <a:moveTo>
                          <a:pt x="0" y="0"/>
                        </a:moveTo>
                        <a:lnTo>
                          <a:pt x="3" y="5"/>
                        </a:lnTo>
                        <a:lnTo>
                          <a:pt x="11" y="5"/>
                        </a:lnTo>
                      </a:path>
                    </a:pathLst>
                  </a:custGeom>
                  <a:noFill/>
                  <a:ln w="1588">
                    <a:solidFill>
                      <a:srgbClr val="728944"/>
                    </a:solidFill>
                    <a:prstDash val="solid"/>
                    <a:round/>
                    <a:headEnd/>
                    <a:tailEnd/>
                  </a:ln>
                </p:spPr>
                <p:txBody>
                  <a:bodyPr/>
                  <a:lstStyle/>
                  <a:p>
                    <a:endParaRPr lang="en-US"/>
                  </a:p>
                </p:txBody>
              </p:sp>
              <p:sp>
                <p:nvSpPr>
                  <p:cNvPr id="77" name="Freeform 302"/>
                  <p:cNvSpPr>
                    <a:spLocks/>
                  </p:cNvSpPr>
                  <p:nvPr/>
                </p:nvSpPr>
                <p:spPr bwMode="auto">
                  <a:xfrm>
                    <a:off x="4171" y="1103"/>
                    <a:ext cx="9" cy="8"/>
                  </a:xfrm>
                  <a:custGeom>
                    <a:avLst/>
                    <a:gdLst/>
                    <a:ahLst/>
                    <a:cxnLst>
                      <a:cxn ang="0">
                        <a:pos x="0" y="0"/>
                      </a:cxn>
                      <a:cxn ang="0">
                        <a:pos x="0" y="0"/>
                      </a:cxn>
                      <a:cxn ang="0">
                        <a:pos x="9" y="8"/>
                      </a:cxn>
                    </a:cxnLst>
                    <a:rect l="0" t="0" r="r" b="b"/>
                    <a:pathLst>
                      <a:path w="9" h="8">
                        <a:moveTo>
                          <a:pt x="0" y="0"/>
                        </a:moveTo>
                        <a:lnTo>
                          <a:pt x="0" y="0"/>
                        </a:lnTo>
                        <a:lnTo>
                          <a:pt x="9" y="8"/>
                        </a:lnTo>
                      </a:path>
                    </a:pathLst>
                  </a:custGeom>
                  <a:noFill/>
                  <a:ln w="1588">
                    <a:solidFill>
                      <a:srgbClr val="728944"/>
                    </a:solidFill>
                    <a:prstDash val="solid"/>
                    <a:round/>
                    <a:headEnd/>
                    <a:tailEnd/>
                  </a:ln>
                </p:spPr>
                <p:txBody>
                  <a:bodyPr/>
                  <a:lstStyle/>
                  <a:p>
                    <a:endParaRPr lang="en-US"/>
                  </a:p>
                </p:txBody>
              </p:sp>
              <p:sp>
                <p:nvSpPr>
                  <p:cNvPr id="78" name="Line 303"/>
                  <p:cNvSpPr>
                    <a:spLocks noChangeShapeType="1"/>
                  </p:cNvSpPr>
                  <p:nvPr/>
                </p:nvSpPr>
                <p:spPr bwMode="auto">
                  <a:xfrm>
                    <a:off x="4190" y="1117"/>
                    <a:ext cx="10" cy="7"/>
                  </a:xfrm>
                  <a:prstGeom prst="line">
                    <a:avLst/>
                  </a:prstGeom>
                  <a:noFill/>
                  <a:ln w="1588">
                    <a:solidFill>
                      <a:srgbClr val="728944"/>
                    </a:solidFill>
                    <a:round/>
                    <a:headEnd/>
                    <a:tailEnd/>
                  </a:ln>
                </p:spPr>
                <p:txBody>
                  <a:bodyPr/>
                  <a:lstStyle/>
                  <a:p>
                    <a:endParaRPr lang="en-US"/>
                  </a:p>
                </p:txBody>
              </p:sp>
              <p:sp>
                <p:nvSpPr>
                  <p:cNvPr id="79" name="Line 304"/>
                  <p:cNvSpPr>
                    <a:spLocks noChangeShapeType="1"/>
                  </p:cNvSpPr>
                  <p:nvPr/>
                </p:nvSpPr>
                <p:spPr bwMode="auto">
                  <a:xfrm flipH="1">
                    <a:off x="4194" y="1132"/>
                    <a:ext cx="9" cy="9"/>
                  </a:xfrm>
                  <a:prstGeom prst="line">
                    <a:avLst/>
                  </a:prstGeom>
                  <a:noFill/>
                  <a:ln w="1588">
                    <a:solidFill>
                      <a:srgbClr val="728944"/>
                    </a:solidFill>
                    <a:round/>
                    <a:headEnd/>
                    <a:tailEnd/>
                  </a:ln>
                </p:spPr>
                <p:txBody>
                  <a:bodyPr/>
                  <a:lstStyle/>
                  <a:p>
                    <a:endParaRPr lang="en-US"/>
                  </a:p>
                </p:txBody>
              </p:sp>
              <p:sp>
                <p:nvSpPr>
                  <p:cNvPr id="80" name="Freeform 305"/>
                  <p:cNvSpPr>
                    <a:spLocks/>
                  </p:cNvSpPr>
                  <p:nvPr/>
                </p:nvSpPr>
                <p:spPr bwMode="auto">
                  <a:xfrm>
                    <a:off x="4178" y="1148"/>
                    <a:ext cx="8" cy="9"/>
                  </a:xfrm>
                  <a:custGeom>
                    <a:avLst/>
                    <a:gdLst/>
                    <a:ahLst/>
                    <a:cxnLst>
                      <a:cxn ang="0">
                        <a:pos x="8" y="0"/>
                      </a:cxn>
                      <a:cxn ang="0">
                        <a:pos x="5" y="3"/>
                      </a:cxn>
                      <a:cxn ang="0">
                        <a:pos x="0" y="9"/>
                      </a:cxn>
                    </a:cxnLst>
                    <a:rect l="0" t="0" r="r" b="b"/>
                    <a:pathLst>
                      <a:path w="8" h="9">
                        <a:moveTo>
                          <a:pt x="8" y="0"/>
                        </a:moveTo>
                        <a:lnTo>
                          <a:pt x="5" y="3"/>
                        </a:lnTo>
                        <a:lnTo>
                          <a:pt x="0" y="9"/>
                        </a:lnTo>
                      </a:path>
                    </a:pathLst>
                  </a:custGeom>
                  <a:noFill/>
                  <a:ln w="1588">
                    <a:solidFill>
                      <a:srgbClr val="728944"/>
                    </a:solidFill>
                    <a:prstDash val="solid"/>
                    <a:round/>
                    <a:headEnd/>
                    <a:tailEnd/>
                  </a:ln>
                </p:spPr>
                <p:txBody>
                  <a:bodyPr/>
                  <a:lstStyle/>
                  <a:p>
                    <a:endParaRPr lang="en-US"/>
                  </a:p>
                </p:txBody>
              </p:sp>
              <p:sp>
                <p:nvSpPr>
                  <p:cNvPr id="81" name="Freeform 306"/>
                  <p:cNvSpPr>
                    <a:spLocks/>
                  </p:cNvSpPr>
                  <p:nvPr/>
                </p:nvSpPr>
                <p:spPr bwMode="auto">
                  <a:xfrm>
                    <a:off x="4172" y="1167"/>
                    <a:ext cx="3" cy="12"/>
                  </a:xfrm>
                  <a:custGeom>
                    <a:avLst/>
                    <a:gdLst/>
                    <a:ahLst/>
                    <a:cxnLst>
                      <a:cxn ang="0">
                        <a:pos x="0" y="0"/>
                      </a:cxn>
                      <a:cxn ang="0">
                        <a:pos x="0" y="2"/>
                      </a:cxn>
                      <a:cxn ang="0">
                        <a:pos x="3" y="12"/>
                      </a:cxn>
                    </a:cxnLst>
                    <a:rect l="0" t="0" r="r" b="b"/>
                    <a:pathLst>
                      <a:path w="3" h="12">
                        <a:moveTo>
                          <a:pt x="0" y="0"/>
                        </a:moveTo>
                        <a:lnTo>
                          <a:pt x="0" y="2"/>
                        </a:lnTo>
                        <a:lnTo>
                          <a:pt x="3" y="12"/>
                        </a:lnTo>
                      </a:path>
                    </a:pathLst>
                  </a:custGeom>
                  <a:noFill/>
                  <a:ln w="1588">
                    <a:solidFill>
                      <a:srgbClr val="728944"/>
                    </a:solidFill>
                    <a:prstDash val="solid"/>
                    <a:round/>
                    <a:headEnd/>
                    <a:tailEnd/>
                  </a:ln>
                </p:spPr>
                <p:txBody>
                  <a:bodyPr/>
                  <a:lstStyle/>
                  <a:p>
                    <a:endParaRPr lang="en-US"/>
                  </a:p>
                </p:txBody>
              </p:sp>
              <p:sp>
                <p:nvSpPr>
                  <p:cNvPr id="82" name="Freeform 307"/>
                  <p:cNvSpPr>
                    <a:spLocks/>
                  </p:cNvSpPr>
                  <p:nvPr/>
                </p:nvSpPr>
                <p:spPr bwMode="auto">
                  <a:xfrm>
                    <a:off x="4166" y="1191"/>
                    <a:ext cx="5" cy="11"/>
                  </a:xfrm>
                  <a:custGeom>
                    <a:avLst/>
                    <a:gdLst/>
                    <a:ahLst/>
                    <a:cxnLst>
                      <a:cxn ang="0">
                        <a:pos x="5" y="0"/>
                      </a:cxn>
                      <a:cxn ang="0">
                        <a:pos x="2" y="8"/>
                      </a:cxn>
                      <a:cxn ang="0">
                        <a:pos x="0" y="11"/>
                      </a:cxn>
                    </a:cxnLst>
                    <a:rect l="0" t="0" r="r" b="b"/>
                    <a:pathLst>
                      <a:path w="5" h="11">
                        <a:moveTo>
                          <a:pt x="5" y="0"/>
                        </a:moveTo>
                        <a:lnTo>
                          <a:pt x="2" y="8"/>
                        </a:lnTo>
                        <a:lnTo>
                          <a:pt x="0" y="11"/>
                        </a:lnTo>
                      </a:path>
                    </a:pathLst>
                  </a:custGeom>
                  <a:noFill/>
                  <a:ln w="1588">
                    <a:solidFill>
                      <a:srgbClr val="728944"/>
                    </a:solidFill>
                    <a:prstDash val="solid"/>
                    <a:round/>
                    <a:headEnd/>
                    <a:tailEnd/>
                  </a:ln>
                </p:spPr>
                <p:txBody>
                  <a:bodyPr/>
                  <a:lstStyle/>
                  <a:p>
                    <a:endParaRPr lang="en-US"/>
                  </a:p>
                </p:txBody>
              </p:sp>
              <p:sp>
                <p:nvSpPr>
                  <p:cNvPr id="83" name="Freeform 308"/>
                  <p:cNvSpPr>
                    <a:spLocks/>
                  </p:cNvSpPr>
                  <p:nvPr/>
                </p:nvSpPr>
                <p:spPr bwMode="auto">
                  <a:xfrm>
                    <a:off x="4156" y="1214"/>
                    <a:ext cx="7" cy="9"/>
                  </a:xfrm>
                  <a:custGeom>
                    <a:avLst/>
                    <a:gdLst/>
                    <a:ahLst/>
                    <a:cxnLst>
                      <a:cxn ang="0">
                        <a:pos x="7" y="0"/>
                      </a:cxn>
                      <a:cxn ang="0">
                        <a:pos x="7" y="0"/>
                      </a:cxn>
                      <a:cxn ang="0">
                        <a:pos x="0" y="9"/>
                      </a:cxn>
                    </a:cxnLst>
                    <a:rect l="0" t="0" r="r" b="b"/>
                    <a:pathLst>
                      <a:path w="7" h="9">
                        <a:moveTo>
                          <a:pt x="7" y="0"/>
                        </a:moveTo>
                        <a:lnTo>
                          <a:pt x="7" y="0"/>
                        </a:lnTo>
                        <a:lnTo>
                          <a:pt x="0" y="9"/>
                        </a:lnTo>
                      </a:path>
                    </a:pathLst>
                  </a:custGeom>
                  <a:noFill/>
                  <a:ln w="1588">
                    <a:solidFill>
                      <a:srgbClr val="728944"/>
                    </a:solidFill>
                    <a:prstDash val="solid"/>
                    <a:round/>
                    <a:headEnd/>
                    <a:tailEnd/>
                  </a:ln>
                </p:spPr>
                <p:txBody>
                  <a:bodyPr/>
                  <a:lstStyle/>
                  <a:p>
                    <a:endParaRPr lang="en-US"/>
                  </a:p>
                </p:txBody>
              </p:sp>
              <p:sp>
                <p:nvSpPr>
                  <p:cNvPr id="84" name="Line 309"/>
                  <p:cNvSpPr>
                    <a:spLocks noChangeShapeType="1"/>
                  </p:cNvSpPr>
                  <p:nvPr/>
                </p:nvSpPr>
                <p:spPr bwMode="auto">
                  <a:xfrm flipH="1">
                    <a:off x="4141" y="1232"/>
                    <a:ext cx="7" cy="9"/>
                  </a:xfrm>
                  <a:prstGeom prst="line">
                    <a:avLst/>
                  </a:prstGeom>
                  <a:noFill/>
                  <a:ln w="1588">
                    <a:solidFill>
                      <a:srgbClr val="728944"/>
                    </a:solidFill>
                    <a:round/>
                    <a:headEnd/>
                    <a:tailEnd/>
                  </a:ln>
                </p:spPr>
                <p:txBody>
                  <a:bodyPr/>
                  <a:lstStyle/>
                  <a:p>
                    <a:endParaRPr lang="en-US"/>
                  </a:p>
                </p:txBody>
              </p:sp>
              <p:sp>
                <p:nvSpPr>
                  <p:cNvPr id="85" name="Line 310"/>
                  <p:cNvSpPr>
                    <a:spLocks noChangeShapeType="1"/>
                  </p:cNvSpPr>
                  <p:nvPr/>
                </p:nvSpPr>
                <p:spPr bwMode="auto">
                  <a:xfrm flipH="1">
                    <a:off x="4127" y="1251"/>
                    <a:ext cx="6" cy="9"/>
                  </a:xfrm>
                  <a:prstGeom prst="line">
                    <a:avLst/>
                  </a:prstGeom>
                  <a:noFill/>
                  <a:ln w="1588">
                    <a:solidFill>
                      <a:srgbClr val="728944"/>
                    </a:solidFill>
                    <a:round/>
                    <a:headEnd/>
                    <a:tailEnd/>
                  </a:ln>
                </p:spPr>
                <p:txBody>
                  <a:bodyPr/>
                  <a:lstStyle/>
                  <a:p>
                    <a:endParaRPr lang="en-US"/>
                  </a:p>
                </p:txBody>
              </p:sp>
              <p:sp>
                <p:nvSpPr>
                  <p:cNvPr id="86" name="Freeform 311"/>
                  <p:cNvSpPr>
                    <a:spLocks/>
                  </p:cNvSpPr>
                  <p:nvPr/>
                </p:nvSpPr>
                <p:spPr bwMode="auto">
                  <a:xfrm>
                    <a:off x="4127" y="1272"/>
                    <a:ext cx="2" cy="12"/>
                  </a:xfrm>
                  <a:custGeom>
                    <a:avLst/>
                    <a:gdLst/>
                    <a:ahLst/>
                    <a:cxnLst>
                      <a:cxn ang="0">
                        <a:pos x="0" y="0"/>
                      </a:cxn>
                      <a:cxn ang="0">
                        <a:pos x="2" y="12"/>
                      </a:cxn>
                      <a:cxn ang="0">
                        <a:pos x="0" y="12"/>
                      </a:cxn>
                    </a:cxnLst>
                    <a:rect l="0" t="0" r="r" b="b"/>
                    <a:pathLst>
                      <a:path w="2" h="12">
                        <a:moveTo>
                          <a:pt x="0" y="0"/>
                        </a:moveTo>
                        <a:lnTo>
                          <a:pt x="2" y="12"/>
                        </a:lnTo>
                        <a:lnTo>
                          <a:pt x="0" y="12"/>
                        </a:lnTo>
                      </a:path>
                    </a:pathLst>
                  </a:custGeom>
                  <a:noFill/>
                  <a:ln w="1588">
                    <a:solidFill>
                      <a:srgbClr val="728944"/>
                    </a:solidFill>
                    <a:prstDash val="solid"/>
                    <a:round/>
                    <a:headEnd/>
                    <a:tailEnd/>
                  </a:ln>
                </p:spPr>
                <p:txBody>
                  <a:bodyPr/>
                  <a:lstStyle/>
                  <a:p>
                    <a:endParaRPr lang="en-US"/>
                  </a:p>
                </p:txBody>
              </p:sp>
              <p:sp>
                <p:nvSpPr>
                  <p:cNvPr id="87" name="Line 312"/>
                  <p:cNvSpPr>
                    <a:spLocks noChangeShapeType="1"/>
                  </p:cNvSpPr>
                  <p:nvPr/>
                </p:nvSpPr>
                <p:spPr bwMode="auto">
                  <a:xfrm flipH="1">
                    <a:off x="4114" y="1295"/>
                    <a:ext cx="7" cy="9"/>
                  </a:xfrm>
                  <a:prstGeom prst="line">
                    <a:avLst/>
                  </a:prstGeom>
                  <a:noFill/>
                  <a:ln w="1588">
                    <a:solidFill>
                      <a:srgbClr val="728944"/>
                    </a:solidFill>
                    <a:round/>
                    <a:headEnd/>
                    <a:tailEnd/>
                  </a:ln>
                </p:spPr>
                <p:txBody>
                  <a:bodyPr/>
                  <a:lstStyle/>
                  <a:p>
                    <a:endParaRPr lang="en-US"/>
                  </a:p>
                </p:txBody>
              </p:sp>
              <p:sp>
                <p:nvSpPr>
                  <p:cNvPr id="88" name="Line 313"/>
                  <p:cNvSpPr>
                    <a:spLocks noChangeShapeType="1"/>
                  </p:cNvSpPr>
                  <p:nvPr/>
                </p:nvSpPr>
                <p:spPr bwMode="auto">
                  <a:xfrm flipH="1">
                    <a:off x="4100" y="1314"/>
                    <a:ext cx="8" cy="9"/>
                  </a:xfrm>
                  <a:prstGeom prst="line">
                    <a:avLst/>
                  </a:prstGeom>
                  <a:noFill/>
                  <a:ln w="1588">
                    <a:solidFill>
                      <a:srgbClr val="728944"/>
                    </a:solidFill>
                    <a:round/>
                    <a:headEnd/>
                    <a:tailEnd/>
                  </a:ln>
                </p:spPr>
                <p:txBody>
                  <a:bodyPr/>
                  <a:lstStyle/>
                  <a:p>
                    <a:endParaRPr lang="en-US"/>
                  </a:p>
                </p:txBody>
              </p:sp>
              <p:sp>
                <p:nvSpPr>
                  <p:cNvPr id="89" name="Freeform 314"/>
                  <p:cNvSpPr>
                    <a:spLocks/>
                  </p:cNvSpPr>
                  <p:nvPr/>
                </p:nvSpPr>
                <p:spPr bwMode="auto">
                  <a:xfrm>
                    <a:off x="4090" y="1333"/>
                    <a:ext cx="3" cy="12"/>
                  </a:xfrm>
                  <a:custGeom>
                    <a:avLst/>
                    <a:gdLst/>
                    <a:ahLst/>
                    <a:cxnLst>
                      <a:cxn ang="0">
                        <a:pos x="3" y="0"/>
                      </a:cxn>
                      <a:cxn ang="0">
                        <a:pos x="1" y="3"/>
                      </a:cxn>
                      <a:cxn ang="0">
                        <a:pos x="0" y="12"/>
                      </a:cxn>
                    </a:cxnLst>
                    <a:rect l="0" t="0" r="r" b="b"/>
                    <a:pathLst>
                      <a:path w="3" h="12">
                        <a:moveTo>
                          <a:pt x="3" y="0"/>
                        </a:moveTo>
                        <a:lnTo>
                          <a:pt x="1" y="3"/>
                        </a:lnTo>
                        <a:lnTo>
                          <a:pt x="0" y="12"/>
                        </a:lnTo>
                      </a:path>
                    </a:pathLst>
                  </a:custGeom>
                  <a:noFill/>
                  <a:ln w="1588">
                    <a:solidFill>
                      <a:srgbClr val="728944"/>
                    </a:solidFill>
                    <a:prstDash val="solid"/>
                    <a:round/>
                    <a:headEnd/>
                    <a:tailEnd/>
                  </a:ln>
                </p:spPr>
                <p:txBody>
                  <a:bodyPr/>
                  <a:lstStyle/>
                  <a:p>
                    <a:endParaRPr lang="en-US"/>
                  </a:p>
                </p:txBody>
              </p:sp>
              <p:sp>
                <p:nvSpPr>
                  <p:cNvPr id="90" name="Freeform 315"/>
                  <p:cNvSpPr>
                    <a:spLocks/>
                  </p:cNvSpPr>
                  <p:nvPr/>
                </p:nvSpPr>
                <p:spPr bwMode="auto">
                  <a:xfrm>
                    <a:off x="4087" y="1356"/>
                    <a:ext cx="0" cy="13"/>
                  </a:xfrm>
                  <a:custGeom>
                    <a:avLst/>
                    <a:gdLst/>
                    <a:ahLst/>
                    <a:cxnLst>
                      <a:cxn ang="0">
                        <a:pos x="0" y="0"/>
                      </a:cxn>
                      <a:cxn ang="0">
                        <a:pos x="0" y="3"/>
                      </a:cxn>
                      <a:cxn ang="0">
                        <a:pos x="0" y="13"/>
                      </a:cxn>
                    </a:cxnLst>
                    <a:rect l="0" t="0" r="r" b="b"/>
                    <a:pathLst>
                      <a:path h="13">
                        <a:moveTo>
                          <a:pt x="0" y="0"/>
                        </a:moveTo>
                        <a:lnTo>
                          <a:pt x="0" y="3"/>
                        </a:lnTo>
                        <a:lnTo>
                          <a:pt x="0" y="13"/>
                        </a:lnTo>
                      </a:path>
                    </a:pathLst>
                  </a:custGeom>
                  <a:noFill/>
                  <a:ln w="1588">
                    <a:solidFill>
                      <a:srgbClr val="728944"/>
                    </a:solidFill>
                    <a:prstDash val="solid"/>
                    <a:round/>
                    <a:headEnd/>
                    <a:tailEnd/>
                  </a:ln>
                </p:spPr>
                <p:txBody>
                  <a:bodyPr/>
                  <a:lstStyle/>
                  <a:p>
                    <a:endParaRPr lang="en-US"/>
                  </a:p>
                </p:txBody>
              </p:sp>
              <p:sp>
                <p:nvSpPr>
                  <p:cNvPr id="91" name="Line 316"/>
                  <p:cNvSpPr>
                    <a:spLocks noChangeShapeType="1"/>
                  </p:cNvSpPr>
                  <p:nvPr/>
                </p:nvSpPr>
                <p:spPr bwMode="auto">
                  <a:xfrm>
                    <a:off x="4087" y="1380"/>
                    <a:ext cx="3" cy="12"/>
                  </a:xfrm>
                  <a:prstGeom prst="line">
                    <a:avLst/>
                  </a:prstGeom>
                  <a:noFill/>
                  <a:ln w="1588">
                    <a:solidFill>
                      <a:srgbClr val="728944"/>
                    </a:solidFill>
                    <a:round/>
                    <a:headEnd/>
                    <a:tailEnd/>
                  </a:ln>
                </p:spPr>
                <p:txBody>
                  <a:bodyPr/>
                  <a:lstStyle/>
                  <a:p>
                    <a:endParaRPr lang="en-US"/>
                  </a:p>
                </p:txBody>
              </p:sp>
              <p:sp>
                <p:nvSpPr>
                  <p:cNvPr id="92" name="Line 317"/>
                  <p:cNvSpPr>
                    <a:spLocks noChangeShapeType="1"/>
                  </p:cNvSpPr>
                  <p:nvPr/>
                </p:nvSpPr>
                <p:spPr bwMode="auto">
                  <a:xfrm>
                    <a:off x="4097" y="1401"/>
                    <a:ext cx="11" cy="7"/>
                  </a:xfrm>
                  <a:prstGeom prst="line">
                    <a:avLst/>
                  </a:prstGeom>
                  <a:noFill/>
                  <a:ln w="1588">
                    <a:solidFill>
                      <a:srgbClr val="728944"/>
                    </a:solidFill>
                    <a:round/>
                    <a:headEnd/>
                    <a:tailEnd/>
                  </a:ln>
                </p:spPr>
                <p:txBody>
                  <a:bodyPr/>
                  <a:lstStyle/>
                  <a:p>
                    <a:endParaRPr lang="en-US"/>
                  </a:p>
                </p:txBody>
              </p:sp>
              <p:sp>
                <p:nvSpPr>
                  <p:cNvPr id="93" name="Freeform 318"/>
                  <p:cNvSpPr>
                    <a:spLocks/>
                  </p:cNvSpPr>
                  <p:nvPr/>
                </p:nvSpPr>
                <p:spPr bwMode="auto">
                  <a:xfrm>
                    <a:off x="4117" y="1414"/>
                    <a:ext cx="10" cy="8"/>
                  </a:xfrm>
                  <a:custGeom>
                    <a:avLst/>
                    <a:gdLst/>
                    <a:ahLst/>
                    <a:cxnLst>
                      <a:cxn ang="0">
                        <a:pos x="0" y="0"/>
                      </a:cxn>
                      <a:cxn ang="0">
                        <a:pos x="1" y="2"/>
                      </a:cxn>
                      <a:cxn ang="0">
                        <a:pos x="10" y="8"/>
                      </a:cxn>
                    </a:cxnLst>
                    <a:rect l="0" t="0" r="r" b="b"/>
                    <a:pathLst>
                      <a:path w="10" h="8">
                        <a:moveTo>
                          <a:pt x="0" y="0"/>
                        </a:moveTo>
                        <a:lnTo>
                          <a:pt x="1" y="2"/>
                        </a:lnTo>
                        <a:lnTo>
                          <a:pt x="10" y="8"/>
                        </a:lnTo>
                      </a:path>
                    </a:pathLst>
                  </a:custGeom>
                  <a:noFill/>
                  <a:ln w="1588">
                    <a:solidFill>
                      <a:srgbClr val="728944"/>
                    </a:solidFill>
                    <a:prstDash val="solid"/>
                    <a:round/>
                    <a:headEnd/>
                    <a:tailEnd/>
                  </a:ln>
                </p:spPr>
                <p:txBody>
                  <a:bodyPr/>
                  <a:lstStyle/>
                  <a:p>
                    <a:endParaRPr lang="en-US"/>
                  </a:p>
                </p:txBody>
              </p:sp>
              <p:sp>
                <p:nvSpPr>
                  <p:cNvPr id="94" name="Freeform 319"/>
                  <p:cNvSpPr>
                    <a:spLocks/>
                  </p:cNvSpPr>
                  <p:nvPr/>
                </p:nvSpPr>
                <p:spPr bwMode="auto">
                  <a:xfrm>
                    <a:off x="4136" y="1429"/>
                    <a:ext cx="5" cy="11"/>
                  </a:xfrm>
                  <a:custGeom>
                    <a:avLst/>
                    <a:gdLst/>
                    <a:ahLst/>
                    <a:cxnLst>
                      <a:cxn ang="0">
                        <a:pos x="0" y="0"/>
                      </a:cxn>
                      <a:cxn ang="0">
                        <a:pos x="5" y="5"/>
                      </a:cxn>
                      <a:cxn ang="0">
                        <a:pos x="5" y="11"/>
                      </a:cxn>
                    </a:cxnLst>
                    <a:rect l="0" t="0" r="r" b="b"/>
                    <a:pathLst>
                      <a:path w="5" h="11">
                        <a:moveTo>
                          <a:pt x="0" y="0"/>
                        </a:moveTo>
                        <a:lnTo>
                          <a:pt x="5" y="5"/>
                        </a:lnTo>
                        <a:lnTo>
                          <a:pt x="5" y="11"/>
                        </a:lnTo>
                      </a:path>
                    </a:pathLst>
                  </a:custGeom>
                  <a:noFill/>
                  <a:ln w="1588">
                    <a:solidFill>
                      <a:srgbClr val="728944"/>
                    </a:solidFill>
                    <a:prstDash val="solid"/>
                    <a:round/>
                    <a:headEnd/>
                    <a:tailEnd/>
                  </a:ln>
                </p:spPr>
                <p:txBody>
                  <a:bodyPr/>
                  <a:lstStyle/>
                  <a:p>
                    <a:endParaRPr lang="en-US"/>
                  </a:p>
                </p:txBody>
              </p:sp>
              <p:sp>
                <p:nvSpPr>
                  <p:cNvPr id="95" name="Line 320"/>
                  <p:cNvSpPr>
                    <a:spLocks noChangeShapeType="1"/>
                  </p:cNvSpPr>
                  <p:nvPr/>
                </p:nvSpPr>
                <p:spPr bwMode="auto">
                  <a:xfrm>
                    <a:off x="4141" y="1452"/>
                    <a:ext cx="0" cy="12"/>
                  </a:xfrm>
                  <a:prstGeom prst="line">
                    <a:avLst/>
                  </a:prstGeom>
                  <a:noFill/>
                  <a:ln w="1588">
                    <a:solidFill>
                      <a:srgbClr val="728944"/>
                    </a:solidFill>
                    <a:round/>
                    <a:headEnd/>
                    <a:tailEnd/>
                  </a:ln>
                </p:spPr>
                <p:txBody>
                  <a:bodyPr/>
                  <a:lstStyle/>
                  <a:p>
                    <a:endParaRPr lang="en-US"/>
                  </a:p>
                </p:txBody>
              </p:sp>
              <p:sp>
                <p:nvSpPr>
                  <p:cNvPr id="96" name="Line 321"/>
                  <p:cNvSpPr>
                    <a:spLocks noChangeShapeType="1"/>
                  </p:cNvSpPr>
                  <p:nvPr/>
                </p:nvSpPr>
                <p:spPr bwMode="auto">
                  <a:xfrm>
                    <a:off x="4141" y="1475"/>
                    <a:ext cx="0" cy="12"/>
                  </a:xfrm>
                  <a:prstGeom prst="line">
                    <a:avLst/>
                  </a:prstGeom>
                  <a:noFill/>
                  <a:ln w="1588">
                    <a:solidFill>
                      <a:srgbClr val="728944"/>
                    </a:solidFill>
                    <a:round/>
                    <a:headEnd/>
                    <a:tailEnd/>
                  </a:ln>
                </p:spPr>
                <p:txBody>
                  <a:bodyPr/>
                  <a:lstStyle/>
                  <a:p>
                    <a:endParaRPr lang="en-US"/>
                  </a:p>
                </p:txBody>
              </p:sp>
              <p:sp>
                <p:nvSpPr>
                  <p:cNvPr id="97" name="Line 322"/>
                  <p:cNvSpPr>
                    <a:spLocks noChangeShapeType="1"/>
                  </p:cNvSpPr>
                  <p:nvPr/>
                </p:nvSpPr>
                <p:spPr bwMode="auto">
                  <a:xfrm>
                    <a:off x="4141" y="1499"/>
                    <a:ext cx="0" cy="12"/>
                  </a:xfrm>
                  <a:prstGeom prst="line">
                    <a:avLst/>
                  </a:prstGeom>
                  <a:noFill/>
                  <a:ln w="1588">
                    <a:solidFill>
                      <a:srgbClr val="728944"/>
                    </a:solidFill>
                    <a:round/>
                    <a:headEnd/>
                    <a:tailEnd/>
                  </a:ln>
                </p:spPr>
                <p:txBody>
                  <a:bodyPr/>
                  <a:lstStyle/>
                  <a:p>
                    <a:endParaRPr lang="en-US"/>
                  </a:p>
                </p:txBody>
              </p:sp>
              <p:sp>
                <p:nvSpPr>
                  <p:cNvPr id="98" name="Line 323"/>
                  <p:cNvSpPr>
                    <a:spLocks noChangeShapeType="1"/>
                  </p:cNvSpPr>
                  <p:nvPr/>
                </p:nvSpPr>
                <p:spPr bwMode="auto">
                  <a:xfrm flipH="1">
                    <a:off x="4127" y="1522"/>
                    <a:ext cx="8" cy="9"/>
                  </a:xfrm>
                  <a:prstGeom prst="line">
                    <a:avLst/>
                  </a:prstGeom>
                  <a:noFill/>
                  <a:ln w="1588">
                    <a:solidFill>
                      <a:srgbClr val="728944"/>
                    </a:solidFill>
                    <a:round/>
                    <a:headEnd/>
                    <a:tailEnd/>
                  </a:ln>
                </p:spPr>
                <p:txBody>
                  <a:bodyPr/>
                  <a:lstStyle/>
                  <a:p>
                    <a:endParaRPr lang="en-US"/>
                  </a:p>
                </p:txBody>
              </p:sp>
              <p:sp>
                <p:nvSpPr>
                  <p:cNvPr id="99" name="Line 324"/>
                  <p:cNvSpPr>
                    <a:spLocks noChangeShapeType="1"/>
                  </p:cNvSpPr>
                  <p:nvPr/>
                </p:nvSpPr>
                <p:spPr bwMode="auto">
                  <a:xfrm flipH="1">
                    <a:off x="4112" y="1540"/>
                    <a:ext cx="8" cy="9"/>
                  </a:xfrm>
                  <a:prstGeom prst="line">
                    <a:avLst/>
                  </a:prstGeom>
                  <a:noFill/>
                  <a:ln w="1588">
                    <a:solidFill>
                      <a:srgbClr val="728944"/>
                    </a:solidFill>
                    <a:round/>
                    <a:headEnd/>
                    <a:tailEnd/>
                  </a:ln>
                </p:spPr>
                <p:txBody>
                  <a:bodyPr/>
                  <a:lstStyle/>
                  <a:p>
                    <a:endParaRPr lang="en-US"/>
                  </a:p>
                </p:txBody>
              </p:sp>
              <p:sp>
                <p:nvSpPr>
                  <p:cNvPr id="100" name="Line 325"/>
                  <p:cNvSpPr>
                    <a:spLocks noChangeShapeType="1"/>
                  </p:cNvSpPr>
                  <p:nvPr/>
                </p:nvSpPr>
                <p:spPr bwMode="auto">
                  <a:xfrm flipH="1">
                    <a:off x="4096" y="1558"/>
                    <a:ext cx="7" cy="9"/>
                  </a:xfrm>
                  <a:prstGeom prst="line">
                    <a:avLst/>
                  </a:prstGeom>
                  <a:noFill/>
                  <a:ln w="1588">
                    <a:solidFill>
                      <a:srgbClr val="728944"/>
                    </a:solidFill>
                    <a:round/>
                    <a:headEnd/>
                    <a:tailEnd/>
                  </a:ln>
                </p:spPr>
                <p:txBody>
                  <a:bodyPr/>
                  <a:lstStyle/>
                  <a:p>
                    <a:endParaRPr lang="en-US"/>
                  </a:p>
                </p:txBody>
              </p:sp>
              <p:sp>
                <p:nvSpPr>
                  <p:cNvPr id="101" name="Line 326"/>
                  <p:cNvSpPr>
                    <a:spLocks noChangeShapeType="1"/>
                  </p:cNvSpPr>
                  <p:nvPr/>
                </p:nvSpPr>
                <p:spPr bwMode="auto">
                  <a:xfrm flipH="1">
                    <a:off x="4081" y="1576"/>
                    <a:ext cx="7" cy="9"/>
                  </a:xfrm>
                  <a:prstGeom prst="line">
                    <a:avLst/>
                  </a:prstGeom>
                  <a:noFill/>
                  <a:ln w="1588">
                    <a:solidFill>
                      <a:srgbClr val="728944"/>
                    </a:solidFill>
                    <a:round/>
                    <a:headEnd/>
                    <a:tailEnd/>
                  </a:ln>
                </p:spPr>
                <p:txBody>
                  <a:bodyPr/>
                  <a:lstStyle/>
                  <a:p>
                    <a:endParaRPr lang="en-US"/>
                  </a:p>
                </p:txBody>
              </p:sp>
              <p:sp>
                <p:nvSpPr>
                  <p:cNvPr id="102" name="Line 327"/>
                  <p:cNvSpPr>
                    <a:spLocks noChangeShapeType="1"/>
                  </p:cNvSpPr>
                  <p:nvPr/>
                </p:nvSpPr>
                <p:spPr bwMode="auto">
                  <a:xfrm flipH="1">
                    <a:off x="4065" y="1594"/>
                    <a:ext cx="7" cy="10"/>
                  </a:xfrm>
                  <a:prstGeom prst="line">
                    <a:avLst/>
                  </a:prstGeom>
                  <a:noFill/>
                  <a:ln w="1588">
                    <a:solidFill>
                      <a:srgbClr val="728944"/>
                    </a:solidFill>
                    <a:round/>
                    <a:headEnd/>
                    <a:tailEnd/>
                  </a:ln>
                </p:spPr>
                <p:txBody>
                  <a:bodyPr/>
                  <a:lstStyle/>
                  <a:p>
                    <a:endParaRPr lang="en-US"/>
                  </a:p>
                </p:txBody>
              </p:sp>
              <p:sp>
                <p:nvSpPr>
                  <p:cNvPr id="103" name="Line 328"/>
                  <p:cNvSpPr>
                    <a:spLocks noChangeShapeType="1"/>
                  </p:cNvSpPr>
                  <p:nvPr/>
                </p:nvSpPr>
                <p:spPr bwMode="auto">
                  <a:xfrm flipH="1">
                    <a:off x="4050" y="1613"/>
                    <a:ext cx="7" cy="9"/>
                  </a:xfrm>
                  <a:prstGeom prst="line">
                    <a:avLst/>
                  </a:prstGeom>
                  <a:noFill/>
                  <a:ln w="1588">
                    <a:solidFill>
                      <a:srgbClr val="728944"/>
                    </a:solidFill>
                    <a:round/>
                    <a:headEnd/>
                    <a:tailEnd/>
                  </a:ln>
                </p:spPr>
                <p:txBody>
                  <a:bodyPr/>
                  <a:lstStyle/>
                  <a:p>
                    <a:endParaRPr lang="en-US"/>
                  </a:p>
                </p:txBody>
              </p:sp>
            </p:grpSp>
          </p:grpSp>
        </p:grpSp>
        <p:sp>
          <p:nvSpPr>
            <p:cNvPr id="28" name="Freeform 329"/>
            <p:cNvSpPr>
              <a:spLocks/>
            </p:cNvSpPr>
            <p:nvPr/>
          </p:nvSpPr>
          <p:spPr bwMode="auto">
            <a:xfrm>
              <a:off x="3567" y="1044"/>
              <a:ext cx="801" cy="507"/>
            </a:xfrm>
            <a:custGeom>
              <a:avLst/>
              <a:gdLst/>
              <a:ahLst/>
              <a:cxnLst>
                <a:cxn ang="0">
                  <a:pos x="0" y="102"/>
                </a:cxn>
                <a:cxn ang="0">
                  <a:pos x="148" y="5"/>
                </a:cxn>
                <a:cxn ang="0">
                  <a:pos x="205" y="131"/>
                </a:cxn>
                <a:cxn ang="0">
                  <a:pos x="222" y="422"/>
                </a:cxn>
                <a:cxn ang="0">
                  <a:pos x="393" y="393"/>
                </a:cxn>
                <a:cxn ang="0">
                  <a:pos x="542" y="307"/>
                </a:cxn>
                <a:cxn ang="0">
                  <a:pos x="684" y="325"/>
                </a:cxn>
                <a:cxn ang="0">
                  <a:pos x="793" y="387"/>
                </a:cxn>
                <a:cxn ang="0">
                  <a:pos x="730" y="507"/>
                </a:cxn>
              </a:cxnLst>
              <a:rect l="0" t="0" r="r" b="b"/>
              <a:pathLst>
                <a:path w="801" h="507">
                  <a:moveTo>
                    <a:pt x="0" y="102"/>
                  </a:moveTo>
                  <a:cubicBezTo>
                    <a:pt x="57" y="51"/>
                    <a:pt x="114" y="0"/>
                    <a:pt x="148" y="5"/>
                  </a:cubicBezTo>
                  <a:cubicBezTo>
                    <a:pt x="182" y="10"/>
                    <a:pt x="193" y="62"/>
                    <a:pt x="205" y="131"/>
                  </a:cubicBezTo>
                  <a:cubicBezTo>
                    <a:pt x="217" y="200"/>
                    <a:pt x="191" y="378"/>
                    <a:pt x="222" y="422"/>
                  </a:cubicBezTo>
                  <a:cubicBezTo>
                    <a:pt x="253" y="466"/>
                    <a:pt x="340" y="412"/>
                    <a:pt x="393" y="393"/>
                  </a:cubicBezTo>
                  <a:cubicBezTo>
                    <a:pt x="446" y="374"/>
                    <a:pt x="494" y="318"/>
                    <a:pt x="542" y="307"/>
                  </a:cubicBezTo>
                  <a:cubicBezTo>
                    <a:pt x="590" y="296"/>
                    <a:pt x="642" y="312"/>
                    <a:pt x="684" y="325"/>
                  </a:cubicBezTo>
                  <a:cubicBezTo>
                    <a:pt x="726" y="338"/>
                    <a:pt x="785" y="357"/>
                    <a:pt x="793" y="387"/>
                  </a:cubicBezTo>
                  <a:cubicBezTo>
                    <a:pt x="801" y="417"/>
                    <a:pt x="765" y="462"/>
                    <a:pt x="730" y="507"/>
                  </a:cubicBezTo>
                </a:path>
              </a:pathLst>
            </a:custGeom>
            <a:noFill/>
            <a:ln w="9525" cap="flat">
              <a:solidFill>
                <a:schemeClr val="bg2"/>
              </a:solidFill>
              <a:prstDash val="dash"/>
              <a:round/>
              <a:headEnd/>
              <a:tailEnd/>
            </a:ln>
            <a:effectLst/>
          </p:spPr>
          <p:txBody>
            <a:bodyPr/>
            <a:lstStyle/>
            <a:p>
              <a:endParaRPr lang="en-US"/>
            </a:p>
          </p:txBody>
        </p:sp>
        <p:sp>
          <p:nvSpPr>
            <p:cNvPr id="29" name="Freeform 330"/>
            <p:cNvSpPr>
              <a:spLocks/>
            </p:cNvSpPr>
            <p:nvPr/>
          </p:nvSpPr>
          <p:spPr bwMode="auto">
            <a:xfrm>
              <a:off x="3954" y="981"/>
              <a:ext cx="420" cy="295"/>
            </a:xfrm>
            <a:custGeom>
              <a:avLst/>
              <a:gdLst/>
              <a:ahLst/>
              <a:cxnLst>
                <a:cxn ang="0">
                  <a:pos x="95" y="0"/>
                </a:cxn>
                <a:cxn ang="0">
                  <a:pos x="78" y="85"/>
                </a:cxn>
                <a:cxn ang="0">
                  <a:pos x="10" y="245"/>
                </a:cxn>
                <a:cxn ang="0">
                  <a:pos x="141" y="251"/>
                </a:cxn>
                <a:cxn ang="0">
                  <a:pos x="283" y="279"/>
                </a:cxn>
                <a:cxn ang="0">
                  <a:pos x="346" y="154"/>
                </a:cxn>
                <a:cxn ang="0">
                  <a:pos x="420" y="120"/>
                </a:cxn>
              </a:cxnLst>
              <a:rect l="0" t="0" r="r" b="b"/>
              <a:pathLst>
                <a:path w="420" h="295">
                  <a:moveTo>
                    <a:pt x="95" y="0"/>
                  </a:moveTo>
                  <a:cubicBezTo>
                    <a:pt x="93" y="22"/>
                    <a:pt x="92" y="44"/>
                    <a:pt x="78" y="85"/>
                  </a:cubicBezTo>
                  <a:cubicBezTo>
                    <a:pt x="64" y="126"/>
                    <a:pt x="0" y="217"/>
                    <a:pt x="10" y="245"/>
                  </a:cubicBezTo>
                  <a:cubicBezTo>
                    <a:pt x="20" y="273"/>
                    <a:pt x="96" y="245"/>
                    <a:pt x="141" y="251"/>
                  </a:cubicBezTo>
                  <a:cubicBezTo>
                    <a:pt x="186" y="257"/>
                    <a:pt x="249" y="295"/>
                    <a:pt x="283" y="279"/>
                  </a:cubicBezTo>
                  <a:cubicBezTo>
                    <a:pt x="317" y="263"/>
                    <a:pt x="323" y="180"/>
                    <a:pt x="346" y="154"/>
                  </a:cubicBezTo>
                  <a:cubicBezTo>
                    <a:pt x="369" y="128"/>
                    <a:pt x="408" y="126"/>
                    <a:pt x="420" y="120"/>
                  </a:cubicBezTo>
                </a:path>
              </a:pathLst>
            </a:custGeom>
            <a:noFill/>
            <a:ln w="9525" cap="flat">
              <a:solidFill>
                <a:schemeClr val="bg2"/>
              </a:solidFill>
              <a:prstDash val="dash"/>
              <a:round/>
              <a:headEnd/>
              <a:tailEnd/>
            </a:ln>
            <a:effectLst/>
          </p:spPr>
          <p:txBody>
            <a:bodyPr/>
            <a:lstStyle/>
            <a:p>
              <a:endParaRPr lang="en-US"/>
            </a:p>
          </p:txBody>
        </p:sp>
      </p:grpSp>
      <p:grpSp>
        <p:nvGrpSpPr>
          <p:cNvPr id="307" name="Group 365"/>
          <p:cNvGrpSpPr/>
          <p:nvPr/>
        </p:nvGrpSpPr>
        <p:grpSpPr>
          <a:xfrm>
            <a:off x="3260702" y="2581003"/>
            <a:ext cx="2276427" cy="3147212"/>
            <a:chOff x="3014664" y="2725446"/>
            <a:chExt cx="2276427" cy="3147212"/>
          </a:xfrm>
        </p:grpSpPr>
        <p:cxnSp>
          <p:nvCxnSpPr>
            <p:cNvPr id="308" name="AutoShape 335"/>
            <p:cNvCxnSpPr>
              <a:cxnSpLocks noChangeShapeType="1"/>
            </p:cNvCxnSpPr>
            <p:nvPr/>
          </p:nvCxnSpPr>
          <p:spPr bwMode="auto">
            <a:xfrm rot="5400000">
              <a:off x="3115620" y="3227660"/>
              <a:ext cx="2677686" cy="1673257"/>
            </a:xfrm>
            <a:prstGeom prst="curvedConnector3">
              <a:avLst>
                <a:gd name="adj1" fmla="val 50000"/>
              </a:avLst>
            </a:prstGeom>
            <a:noFill/>
            <a:ln w="63500">
              <a:solidFill>
                <a:srgbClr val="00CCFF"/>
              </a:solidFill>
              <a:round/>
              <a:headEnd type="triangle" w="med" len="med"/>
              <a:tailEnd/>
            </a:ln>
            <a:effectLst/>
          </p:spPr>
        </p:cxnSp>
        <p:sp>
          <p:nvSpPr>
            <p:cNvPr id="309" name="Text Box 336"/>
            <p:cNvSpPr txBox="1">
              <a:spLocks noChangeArrowheads="1"/>
            </p:cNvSpPr>
            <p:nvPr/>
          </p:nvSpPr>
          <p:spPr bwMode="auto">
            <a:xfrm>
              <a:off x="3014664" y="5441771"/>
              <a:ext cx="1148964" cy="430887"/>
            </a:xfrm>
            <a:prstGeom prst="rect">
              <a:avLst/>
            </a:prstGeom>
            <a:solidFill>
              <a:srgbClr val="E5FF9B">
                <a:alpha val="89999"/>
              </a:srgbClr>
            </a:solidFill>
            <a:ln w="9525" algn="ctr">
              <a:noFill/>
              <a:miter lim="800000"/>
              <a:headEnd/>
              <a:tailEnd/>
            </a:ln>
            <a:effectLst/>
          </p:spPr>
          <p:txBody>
            <a:bodyPr wrap="square">
              <a:spAutoFit/>
            </a:bodyPr>
            <a:lstStyle/>
            <a:p>
              <a:pPr algn="l"/>
              <a:r>
                <a:rPr lang="en-US" sz="1200" dirty="0">
                  <a:latin typeface="Verdana" pitchFamily="34" charset="0"/>
                </a:rPr>
                <a:t>Aggregation</a:t>
              </a:r>
            </a:p>
            <a:p>
              <a:pPr algn="l"/>
              <a:r>
                <a:rPr lang="en-US" sz="1000" dirty="0">
                  <a:latin typeface="Verdana" pitchFamily="34" charset="0"/>
                </a:rPr>
                <a:t>By Commodity</a:t>
              </a:r>
            </a:p>
          </p:txBody>
        </p:sp>
      </p:grpSp>
      <p:grpSp>
        <p:nvGrpSpPr>
          <p:cNvPr id="310" name="Group 343"/>
          <p:cNvGrpSpPr/>
          <p:nvPr/>
        </p:nvGrpSpPr>
        <p:grpSpPr>
          <a:xfrm>
            <a:off x="550776" y="3070334"/>
            <a:ext cx="8426450" cy="927100"/>
            <a:chOff x="280988" y="3348038"/>
            <a:chExt cx="8426450" cy="927100"/>
          </a:xfrm>
        </p:grpSpPr>
        <p:sp>
          <p:nvSpPr>
            <p:cNvPr id="311" name="Rectangle 3"/>
            <p:cNvSpPr>
              <a:spLocks noChangeArrowheads="1"/>
            </p:cNvSpPr>
            <p:nvPr/>
          </p:nvSpPr>
          <p:spPr bwMode="auto">
            <a:xfrm>
              <a:off x="3276601" y="3856038"/>
              <a:ext cx="1047750"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2" name="Rectangle 4"/>
            <p:cNvSpPr>
              <a:spLocks noChangeArrowheads="1"/>
            </p:cNvSpPr>
            <p:nvPr/>
          </p:nvSpPr>
          <p:spPr bwMode="auto">
            <a:xfrm>
              <a:off x="3276601" y="3548063"/>
              <a:ext cx="1047750"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Urban/Rural</a:t>
              </a:r>
            </a:p>
          </p:txBody>
        </p:sp>
        <p:sp>
          <p:nvSpPr>
            <p:cNvPr id="313" name="Rectangle 5"/>
            <p:cNvSpPr>
              <a:spLocks noChangeArrowheads="1"/>
            </p:cNvSpPr>
            <p:nvPr/>
          </p:nvSpPr>
          <p:spPr bwMode="auto">
            <a:xfrm>
              <a:off x="5594351" y="3856038"/>
              <a:ext cx="1155700"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4" name="Rectangle 6"/>
            <p:cNvSpPr>
              <a:spLocks noChangeArrowheads="1"/>
            </p:cNvSpPr>
            <p:nvPr/>
          </p:nvSpPr>
          <p:spPr bwMode="auto">
            <a:xfrm>
              <a:off x="5594351" y="3548063"/>
              <a:ext cx="1155700"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Consumption</a:t>
              </a:r>
            </a:p>
          </p:txBody>
        </p:sp>
        <p:sp>
          <p:nvSpPr>
            <p:cNvPr id="315" name="Rectangle 7"/>
            <p:cNvSpPr>
              <a:spLocks noChangeArrowheads="1"/>
            </p:cNvSpPr>
            <p:nvPr/>
          </p:nvSpPr>
          <p:spPr bwMode="auto">
            <a:xfrm>
              <a:off x="7700963" y="3856038"/>
              <a:ext cx="704850"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6" name="Rectangle 8"/>
            <p:cNvSpPr>
              <a:spLocks noChangeArrowheads="1"/>
            </p:cNvSpPr>
            <p:nvPr/>
          </p:nvSpPr>
          <p:spPr bwMode="auto">
            <a:xfrm>
              <a:off x="6750051" y="3856038"/>
              <a:ext cx="950913"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7" name="Rectangle 9"/>
            <p:cNvSpPr>
              <a:spLocks noChangeArrowheads="1"/>
            </p:cNvSpPr>
            <p:nvPr/>
          </p:nvSpPr>
          <p:spPr bwMode="auto">
            <a:xfrm>
              <a:off x="4324351" y="3856038"/>
              <a:ext cx="1270000"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8" name="Rectangle 10"/>
            <p:cNvSpPr>
              <a:spLocks noChangeArrowheads="1"/>
            </p:cNvSpPr>
            <p:nvPr/>
          </p:nvSpPr>
          <p:spPr bwMode="auto">
            <a:xfrm>
              <a:off x="2582863" y="3856038"/>
              <a:ext cx="693738" cy="273050"/>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endParaRPr lang="en-US" sz="1200">
                <a:latin typeface="Calibri" pitchFamily="34" charset="0"/>
              </a:endParaRPr>
            </a:p>
          </p:txBody>
        </p:sp>
        <p:sp>
          <p:nvSpPr>
            <p:cNvPr id="319" name="Rectangle 11"/>
            <p:cNvSpPr>
              <a:spLocks noChangeArrowheads="1"/>
            </p:cNvSpPr>
            <p:nvPr/>
          </p:nvSpPr>
          <p:spPr bwMode="auto">
            <a:xfrm>
              <a:off x="7700963" y="3548063"/>
              <a:ext cx="704850"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Inputs</a:t>
              </a:r>
            </a:p>
          </p:txBody>
        </p:sp>
        <p:sp>
          <p:nvSpPr>
            <p:cNvPr id="320" name="Rectangle 12"/>
            <p:cNvSpPr>
              <a:spLocks noChangeArrowheads="1"/>
            </p:cNvSpPr>
            <p:nvPr/>
          </p:nvSpPr>
          <p:spPr bwMode="auto">
            <a:xfrm>
              <a:off x="6750051" y="3548063"/>
              <a:ext cx="950913"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Production</a:t>
              </a:r>
            </a:p>
          </p:txBody>
        </p:sp>
        <p:sp>
          <p:nvSpPr>
            <p:cNvPr id="321" name="Rectangle 13"/>
            <p:cNvSpPr>
              <a:spLocks noChangeArrowheads="1"/>
            </p:cNvSpPr>
            <p:nvPr/>
          </p:nvSpPr>
          <p:spPr bwMode="auto">
            <a:xfrm>
              <a:off x="4324351" y="3548063"/>
              <a:ext cx="1270000"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Income tercile</a:t>
              </a:r>
            </a:p>
          </p:txBody>
        </p:sp>
        <p:sp>
          <p:nvSpPr>
            <p:cNvPr id="322" name="Rectangle 14"/>
            <p:cNvSpPr>
              <a:spLocks noChangeArrowheads="1"/>
            </p:cNvSpPr>
            <p:nvPr/>
          </p:nvSpPr>
          <p:spPr bwMode="auto">
            <a:xfrm>
              <a:off x="2582863" y="3548063"/>
              <a:ext cx="693738" cy="307975"/>
            </a:xfrm>
            <a:prstGeom prst="rect">
              <a:avLst/>
            </a:prstGeom>
            <a:noFill/>
            <a:ln w="9525" algn="ctr">
              <a:noFill/>
              <a:miter lim="800000"/>
              <a:headEnd/>
              <a:tailEnd/>
            </a:ln>
            <a:effectLst/>
          </p:spPr>
          <p:txBody>
            <a:bodyPr anchor="ctr" anchorCtr="1"/>
            <a:lstStyle/>
            <a:p>
              <a:pPr algn="l">
                <a:spcBef>
                  <a:spcPct val="20000"/>
                </a:spcBef>
                <a:buFont typeface="Wingdings" pitchFamily="2" charset="2"/>
                <a:buNone/>
              </a:pPr>
              <a:r>
                <a:rPr lang="en-US" sz="1200">
                  <a:latin typeface="Calibri" pitchFamily="34" charset="0"/>
                </a:rPr>
                <a:t>Region</a:t>
              </a:r>
            </a:p>
          </p:txBody>
        </p:sp>
        <p:sp>
          <p:nvSpPr>
            <p:cNvPr id="323" name="Line 15"/>
            <p:cNvSpPr>
              <a:spLocks noChangeShapeType="1"/>
            </p:cNvSpPr>
            <p:nvPr/>
          </p:nvSpPr>
          <p:spPr bwMode="auto">
            <a:xfrm>
              <a:off x="2582863" y="3548063"/>
              <a:ext cx="5822950" cy="0"/>
            </a:xfrm>
            <a:prstGeom prst="line">
              <a:avLst/>
            </a:prstGeom>
            <a:noFill/>
            <a:ln w="28575" cap="sq">
              <a:solidFill>
                <a:schemeClr val="tx1"/>
              </a:solidFill>
              <a:round/>
              <a:headEnd/>
              <a:tailEnd/>
            </a:ln>
            <a:effectLst/>
          </p:spPr>
          <p:txBody>
            <a:bodyPr wrap="none" anchor="ctr" anchorCtr="1"/>
            <a:lstStyle/>
            <a:p>
              <a:endParaRPr lang="en-US"/>
            </a:p>
          </p:txBody>
        </p:sp>
        <p:sp>
          <p:nvSpPr>
            <p:cNvPr id="324" name="Line 17"/>
            <p:cNvSpPr>
              <a:spLocks noChangeShapeType="1"/>
            </p:cNvSpPr>
            <p:nvPr/>
          </p:nvSpPr>
          <p:spPr bwMode="auto">
            <a:xfrm>
              <a:off x="2582863" y="4129088"/>
              <a:ext cx="693738" cy="0"/>
            </a:xfrm>
            <a:prstGeom prst="line">
              <a:avLst/>
            </a:prstGeom>
            <a:noFill/>
            <a:ln w="28575" cap="sq">
              <a:noFill/>
              <a:round/>
              <a:headEnd/>
              <a:tailEnd/>
            </a:ln>
            <a:effectLst/>
          </p:spPr>
          <p:txBody>
            <a:bodyPr wrap="none" anchor="ctr" anchorCtr="1"/>
            <a:lstStyle/>
            <a:p>
              <a:endParaRPr lang="en-US"/>
            </a:p>
          </p:txBody>
        </p:sp>
        <p:sp>
          <p:nvSpPr>
            <p:cNvPr id="325" name="Line 18"/>
            <p:cNvSpPr>
              <a:spLocks noChangeShapeType="1"/>
            </p:cNvSpPr>
            <p:nvPr/>
          </p:nvSpPr>
          <p:spPr bwMode="auto">
            <a:xfrm>
              <a:off x="2582863" y="3548063"/>
              <a:ext cx="0" cy="581025"/>
            </a:xfrm>
            <a:prstGeom prst="line">
              <a:avLst/>
            </a:prstGeom>
            <a:noFill/>
            <a:ln w="28575" cap="sq">
              <a:solidFill>
                <a:schemeClr val="tx1"/>
              </a:solidFill>
              <a:round/>
              <a:headEnd/>
              <a:tailEnd/>
            </a:ln>
            <a:effectLst/>
          </p:spPr>
          <p:txBody>
            <a:bodyPr wrap="none" anchor="ctr" anchorCtr="1"/>
            <a:lstStyle/>
            <a:p>
              <a:endParaRPr lang="en-US"/>
            </a:p>
          </p:txBody>
        </p:sp>
        <p:sp>
          <p:nvSpPr>
            <p:cNvPr id="326" name="Line 19"/>
            <p:cNvSpPr>
              <a:spLocks noChangeShapeType="1"/>
            </p:cNvSpPr>
            <p:nvPr/>
          </p:nvSpPr>
          <p:spPr bwMode="auto">
            <a:xfrm>
              <a:off x="4324351" y="3548063"/>
              <a:ext cx="0" cy="581025"/>
            </a:xfrm>
            <a:prstGeom prst="line">
              <a:avLst/>
            </a:prstGeom>
            <a:noFill/>
            <a:ln w="12700">
              <a:solidFill>
                <a:schemeClr val="tx1"/>
              </a:solidFill>
              <a:round/>
              <a:headEnd/>
              <a:tailEnd/>
            </a:ln>
            <a:effectLst/>
          </p:spPr>
          <p:txBody>
            <a:bodyPr wrap="none" anchor="ctr" anchorCtr="1"/>
            <a:lstStyle/>
            <a:p>
              <a:endParaRPr lang="en-US"/>
            </a:p>
          </p:txBody>
        </p:sp>
        <p:sp>
          <p:nvSpPr>
            <p:cNvPr id="327" name="Line 20"/>
            <p:cNvSpPr>
              <a:spLocks noChangeShapeType="1"/>
            </p:cNvSpPr>
            <p:nvPr/>
          </p:nvSpPr>
          <p:spPr bwMode="auto">
            <a:xfrm>
              <a:off x="6750051" y="3548063"/>
              <a:ext cx="0" cy="581025"/>
            </a:xfrm>
            <a:prstGeom prst="line">
              <a:avLst/>
            </a:prstGeom>
            <a:noFill/>
            <a:ln w="12700">
              <a:solidFill>
                <a:schemeClr val="tx1"/>
              </a:solidFill>
              <a:round/>
              <a:headEnd/>
              <a:tailEnd/>
            </a:ln>
            <a:effectLst/>
          </p:spPr>
          <p:txBody>
            <a:bodyPr wrap="none" anchor="ctr" anchorCtr="1"/>
            <a:lstStyle/>
            <a:p>
              <a:endParaRPr lang="en-US"/>
            </a:p>
          </p:txBody>
        </p:sp>
        <p:sp>
          <p:nvSpPr>
            <p:cNvPr id="328" name="Line 21"/>
            <p:cNvSpPr>
              <a:spLocks noChangeShapeType="1"/>
            </p:cNvSpPr>
            <p:nvPr/>
          </p:nvSpPr>
          <p:spPr bwMode="auto">
            <a:xfrm>
              <a:off x="7700963" y="3548063"/>
              <a:ext cx="0" cy="581025"/>
            </a:xfrm>
            <a:prstGeom prst="line">
              <a:avLst/>
            </a:prstGeom>
            <a:noFill/>
            <a:ln w="12700">
              <a:solidFill>
                <a:schemeClr val="tx1"/>
              </a:solidFill>
              <a:round/>
              <a:headEnd/>
              <a:tailEnd/>
            </a:ln>
            <a:effectLst/>
          </p:spPr>
          <p:txBody>
            <a:bodyPr wrap="none" anchor="ctr" anchorCtr="1"/>
            <a:lstStyle/>
            <a:p>
              <a:endParaRPr lang="en-US"/>
            </a:p>
          </p:txBody>
        </p:sp>
        <p:sp>
          <p:nvSpPr>
            <p:cNvPr id="329" name="Line 22"/>
            <p:cNvSpPr>
              <a:spLocks noChangeShapeType="1"/>
            </p:cNvSpPr>
            <p:nvPr/>
          </p:nvSpPr>
          <p:spPr bwMode="auto">
            <a:xfrm>
              <a:off x="8405813" y="3548063"/>
              <a:ext cx="0" cy="581025"/>
            </a:xfrm>
            <a:prstGeom prst="line">
              <a:avLst/>
            </a:prstGeom>
            <a:noFill/>
            <a:ln w="28575" cap="sq">
              <a:solidFill>
                <a:schemeClr val="tx1"/>
              </a:solidFill>
              <a:round/>
              <a:headEnd/>
              <a:tailEnd/>
            </a:ln>
            <a:effectLst/>
          </p:spPr>
          <p:txBody>
            <a:bodyPr wrap="none" anchor="ctr" anchorCtr="1"/>
            <a:lstStyle/>
            <a:p>
              <a:endParaRPr lang="en-US"/>
            </a:p>
          </p:txBody>
        </p:sp>
        <p:sp>
          <p:nvSpPr>
            <p:cNvPr id="330" name="Line 23"/>
            <p:cNvSpPr>
              <a:spLocks noChangeShapeType="1"/>
            </p:cNvSpPr>
            <p:nvPr/>
          </p:nvSpPr>
          <p:spPr bwMode="auto">
            <a:xfrm>
              <a:off x="5594351" y="3548063"/>
              <a:ext cx="0" cy="581025"/>
            </a:xfrm>
            <a:prstGeom prst="line">
              <a:avLst/>
            </a:prstGeom>
            <a:noFill/>
            <a:ln w="12700">
              <a:solidFill>
                <a:schemeClr val="tx1"/>
              </a:solidFill>
              <a:round/>
              <a:headEnd/>
              <a:tailEnd/>
            </a:ln>
            <a:effectLst/>
          </p:spPr>
          <p:txBody>
            <a:bodyPr wrap="none" anchor="ctr"/>
            <a:lstStyle/>
            <a:p>
              <a:endParaRPr lang="en-US"/>
            </a:p>
          </p:txBody>
        </p:sp>
        <p:sp>
          <p:nvSpPr>
            <p:cNvPr id="331" name="Line 24"/>
            <p:cNvSpPr>
              <a:spLocks noChangeShapeType="1"/>
            </p:cNvSpPr>
            <p:nvPr/>
          </p:nvSpPr>
          <p:spPr bwMode="auto">
            <a:xfrm>
              <a:off x="3276601" y="3548063"/>
              <a:ext cx="0" cy="581025"/>
            </a:xfrm>
            <a:prstGeom prst="line">
              <a:avLst/>
            </a:prstGeom>
            <a:noFill/>
            <a:ln w="12700">
              <a:solidFill>
                <a:schemeClr val="tx1"/>
              </a:solidFill>
              <a:round/>
              <a:headEnd/>
              <a:tailEnd/>
            </a:ln>
            <a:effectLst/>
          </p:spPr>
          <p:txBody>
            <a:bodyPr wrap="none" anchor="ctr"/>
            <a:lstStyle/>
            <a:p>
              <a:endParaRPr lang="en-US"/>
            </a:p>
          </p:txBody>
        </p:sp>
        <p:sp>
          <p:nvSpPr>
            <p:cNvPr id="332" name="Line 25"/>
            <p:cNvSpPr>
              <a:spLocks noChangeShapeType="1"/>
            </p:cNvSpPr>
            <p:nvPr/>
          </p:nvSpPr>
          <p:spPr bwMode="auto">
            <a:xfrm>
              <a:off x="3276601" y="4129088"/>
              <a:ext cx="1047750" cy="0"/>
            </a:xfrm>
            <a:prstGeom prst="line">
              <a:avLst/>
            </a:prstGeom>
            <a:noFill/>
            <a:ln w="28575" cap="sq">
              <a:noFill/>
              <a:round/>
              <a:headEnd/>
              <a:tailEnd/>
            </a:ln>
            <a:effectLst/>
          </p:spPr>
          <p:txBody>
            <a:bodyPr wrap="none" anchor="ctr" anchorCtr="1"/>
            <a:lstStyle/>
            <a:p>
              <a:endParaRPr lang="en-US"/>
            </a:p>
          </p:txBody>
        </p:sp>
        <p:sp>
          <p:nvSpPr>
            <p:cNvPr id="333" name="Line 26"/>
            <p:cNvSpPr>
              <a:spLocks noChangeShapeType="1"/>
            </p:cNvSpPr>
            <p:nvPr/>
          </p:nvSpPr>
          <p:spPr bwMode="auto">
            <a:xfrm>
              <a:off x="4324351" y="4129088"/>
              <a:ext cx="1270000" cy="0"/>
            </a:xfrm>
            <a:prstGeom prst="line">
              <a:avLst/>
            </a:prstGeom>
            <a:noFill/>
            <a:ln w="28575" cap="sq">
              <a:noFill/>
              <a:round/>
              <a:headEnd/>
              <a:tailEnd/>
            </a:ln>
            <a:effectLst/>
          </p:spPr>
          <p:txBody>
            <a:bodyPr wrap="none" anchor="ctr" anchorCtr="1"/>
            <a:lstStyle/>
            <a:p>
              <a:endParaRPr lang="en-US"/>
            </a:p>
          </p:txBody>
        </p:sp>
        <p:sp>
          <p:nvSpPr>
            <p:cNvPr id="334" name="Line 27"/>
            <p:cNvSpPr>
              <a:spLocks noChangeShapeType="1"/>
            </p:cNvSpPr>
            <p:nvPr/>
          </p:nvSpPr>
          <p:spPr bwMode="auto">
            <a:xfrm>
              <a:off x="5594351" y="4129088"/>
              <a:ext cx="1155700" cy="0"/>
            </a:xfrm>
            <a:prstGeom prst="line">
              <a:avLst/>
            </a:prstGeom>
            <a:noFill/>
            <a:ln w="28575" cap="sq">
              <a:noFill/>
              <a:round/>
              <a:headEnd/>
              <a:tailEnd/>
            </a:ln>
            <a:effectLst/>
          </p:spPr>
          <p:txBody>
            <a:bodyPr wrap="none" anchor="ctr" anchorCtr="1"/>
            <a:lstStyle/>
            <a:p>
              <a:endParaRPr lang="en-US"/>
            </a:p>
          </p:txBody>
        </p:sp>
        <p:sp>
          <p:nvSpPr>
            <p:cNvPr id="335" name="Line 28"/>
            <p:cNvSpPr>
              <a:spLocks noChangeShapeType="1"/>
            </p:cNvSpPr>
            <p:nvPr/>
          </p:nvSpPr>
          <p:spPr bwMode="auto">
            <a:xfrm>
              <a:off x="6750051" y="4129088"/>
              <a:ext cx="950913" cy="0"/>
            </a:xfrm>
            <a:prstGeom prst="line">
              <a:avLst/>
            </a:prstGeom>
            <a:noFill/>
            <a:ln w="28575" cap="sq">
              <a:noFill/>
              <a:round/>
              <a:headEnd/>
              <a:tailEnd/>
            </a:ln>
            <a:effectLst/>
          </p:spPr>
          <p:txBody>
            <a:bodyPr wrap="none" anchor="ctr" anchorCtr="1"/>
            <a:lstStyle/>
            <a:p>
              <a:endParaRPr lang="en-US"/>
            </a:p>
          </p:txBody>
        </p:sp>
        <p:sp>
          <p:nvSpPr>
            <p:cNvPr id="336" name="Line 29"/>
            <p:cNvSpPr>
              <a:spLocks noChangeShapeType="1"/>
            </p:cNvSpPr>
            <p:nvPr/>
          </p:nvSpPr>
          <p:spPr bwMode="auto">
            <a:xfrm>
              <a:off x="7700963" y="4129088"/>
              <a:ext cx="704850" cy="0"/>
            </a:xfrm>
            <a:prstGeom prst="line">
              <a:avLst/>
            </a:prstGeom>
            <a:noFill/>
            <a:ln w="28575" cap="sq">
              <a:noFill/>
              <a:round/>
              <a:headEnd/>
              <a:tailEnd/>
            </a:ln>
            <a:effectLst/>
          </p:spPr>
          <p:txBody>
            <a:bodyPr wrap="none" anchor="ctr" anchorCtr="1"/>
            <a:lstStyle/>
            <a:p>
              <a:endParaRPr lang="en-US"/>
            </a:p>
          </p:txBody>
        </p:sp>
        <p:sp>
          <p:nvSpPr>
            <p:cNvPr id="337" name="Text Box 30"/>
            <p:cNvSpPr txBox="1">
              <a:spLocks noChangeArrowheads="1"/>
            </p:cNvSpPr>
            <p:nvPr/>
          </p:nvSpPr>
          <p:spPr bwMode="auto">
            <a:xfrm>
              <a:off x="381001" y="3479801"/>
              <a:ext cx="2071688" cy="698500"/>
            </a:xfrm>
            <a:prstGeom prst="rect">
              <a:avLst/>
            </a:prstGeom>
            <a:noFill/>
            <a:ln w="9525" algn="ctr">
              <a:noFill/>
              <a:miter lim="800000"/>
              <a:headEnd/>
              <a:tailEnd/>
            </a:ln>
            <a:effectLst/>
          </p:spPr>
          <p:txBody>
            <a:bodyPr wrap="none">
              <a:spAutoFit/>
            </a:bodyPr>
            <a:lstStyle/>
            <a:p>
              <a:pPr algn="l">
                <a:lnSpc>
                  <a:spcPct val="90000"/>
                </a:lnSpc>
              </a:pPr>
              <a:r>
                <a:rPr lang="en-US" sz="1600" b="1" dirty="0">
                  <a:latin typeface="Verdana" pitchFamily="34" charset="0"/>
                </a:rPr>
                <a:t>Household </a:t>
              </a:r>
            </a:p>
            <a:p>
              <a:pPr algn="l">
                <a:lnSpc>
                  <a:spcPct val="90000"/>
                </a:lnSpc>
              </a:pPr>
              <a:r>
                <a:rPr lang="en-US" sz="1600" b="1" dirty="0">
                  <a:latin typeface="Verdana" pitchFamily="34" charset="0"/>
                </a:rPr>
                <a:t>Characterization</a:t>
              </a:r>
            </a:p>
            <a:p>
              <a:pPr algn="l">
                <a:lnSpc>
                  <a:spcPct val="90000"/>
                </a:lnSpc>
              </a:pPr>
              <a:r>
                <a:rPr lang="en-US" sz="1200" dirty="0" smtClean="0">
                  <a:latin typeface="Verdana" pitchFamily="34" charset="0"/>
                </a:rPr>
                <a:t>MICRO SCALE</a:t>
              </a:r>
              <a:endParaRPr lang="en-US" sz="1200" dirty="0">
                <a:latin typeface="Verdana" pitchFamily="34" charset="0"/>
              </a:endParaRPr>
            </a:p>
          </p:txBody>
        </p:sp>
        <p:sp>
          <p:nvSpPr>
            <p:cNvPr id="338" name="AutoShape 340"/>
            <p:cNvSpPr>
              <a:spLocks/>
            </p:cNvSpPr>
            <p:nvPr/>
          </p:nvSpPr>
          <p:spPr bwMode="auto">
            <a:xfrm>
              <a:off x="280988" y="3348038"/>
              <a:ext cx="88900" cy="914400"/>
            </a:xfrm>
            <a:prstGeom prst="leftBracket">
              <a:avLst>
                <a:gd name="adj" fmla="val 85714"/>
              </a:avLst>
            </a:prstGeom>
            <a:noFill/>
            <a:ln w="19050">
              <a:solidFill>
                <a:schemeClr val="tx1"/>
              </a:solidFill>
              <a:round/>
              <a:headEnd/>
              <a:tailEnd/>
            </a:ln>
            <a:effectLst/>
          </p:spPr>
          <p:txBody>
            <a:bodyPr wrap="none" anchor="ctr"/>
            <a:lstStyle/>
            <a:p>
              <a:endParaRPr lang="en-US"/>
            </a:p>
          </p:txBody>
        </p:sp>
        <p:sp>
          <p:nvSpPr>
            <p:cNvPr id="339" name="AutoShape 342"/>
            <p:cNvSpPr>
              <a:spLocks/>
            </p:cNvSpPr>
            <p:nvPr/>
          </p:nvSpPr>
          <p:spPr bwMode="auto">
            <a:xfrm>
              <a:off x="8615363" y="3360738"/>
              <a:ext cx="92075" cy="914400"/>
            </a:xfrm>
            <a:prstGeom prst="rightBracket">
              <a:avLst>
                <a:gd name="adj" fmla="val 82759"/>
              </a:avLst>
            </a:prstGeom>
            <a:noFill/>
            <a:ln w="19050">
              <a:solidFill>
                <a:schemeClr val="tx1"/>
              </a:solidFill>
              <a:round/>
              <a:headEnd/>
              <a:tailEnd/>
            </a:ln>
            <a:effectLst/>
          </p:spPr>
          <p:txBody>
            <a:bodyPr wrap="none" anchor="ctr"/>
            <a:lstStyle/>
            <a:p>
              <a:endParaRPr lang="en-US"/>
            </a:p>
          </p:txBody>
        </p:sp>
        <p:sp>
          <p:nvSpPr>
            <p:cNvPr id="340" name="Line 16"/>
            <p:cNvSpPr>
              <a:spLocks noChangeShapeType="1"/>
            </p:cNvSpPr>
            <p:nvPr/>
          </p:nvSpPr>
          <p:spPr bwMode="auto">
            <a:xfrm>
              <a:off x="2582863" y="3856038"/>
              <a:ext cx="5822950" cy="0"/>
            </a:xfrm>
            <a:prstGeom prst="line">
              <a:avLst/>
            </a:prstGeom>
            <a:noFill/>
            <a:ln w="12700">
              <a:solidFill>
                <a:schemeClr val="tx1"/>
              </a:solidFill>
              <a:round/>
              <a:headEnd/>
              <a:tailEnd/>
            </a:ln>
            <a:effectLst/>
          </p:spPr>
          <p:txBody>
            <a:bodyPr wrap="none" anchor="ctr" anchorCtr="1"/>
            <a:lstStyle/>
            <a:p>
              <a:endParaRPr lang="en-US"/>
            </a:p>
          </p:txBody>
        </p:sp>
      </p:grpSp>
      <p:grpSp>
        <p:nvGrpSpPr>
          <p:cNvPr id="341" name="Group 331"/>
          <p:cNvGrpSpPr>
            <a:grpSpLocks/>
          </p:cNvGrpSpPr>
          <p:nvPr/>
        </p:nvGrpSpPr>
        <p:grpSpPr bwMode="auto">
          <a:xfrm>
            <a:off x="1029476" y="734082"/>
            <a:ext cx="1701800" cy="835025"/>
            <a:chOff x="676" y="2724"/>
            <a:chExt cx="1072" cy="526"/>
          </a:xfrm>
        </p:grpSpPr>
        <p:sp>
          <p:nvSpPr>
            <p:cNvPr id="342" name="Text Box 332"/>
            <p:cNvSpPr txBox="1">
              <a:spLocks noChangeArrowheads="1"/>
            </p:cNvSpPr>
            <p:nvPr/>
          </p:nvSpPr>
          <p:spPr bwMode="auto">
            <a:xfrm>
              <a:off x="797" y="2804"/>
              <a:ext cx="951" cy="269"/>
            </a:xfrm>
            <a:prstGeom prst="rect">
              <a:avLst/>
            </a:prstGeom>
            <a:solidFill>
              <a:srgbClr val="E5FF9B">
                <a:alpha val="89999"/>
              </a:srgbClr>
            </a:solidFill>
            <a:ln w="9525" algn="ctr">
              <a:noFill/>
              <a:miter lim="800000"/>
              <a:headEnd/>
              <a:tailEnd/>
            </a:ln>
            <a:effectLst/>
          </p:spPr>
          <p:txBody>
            <a:bodyPr>
              <a:spAutoFit/>
            </a:bodyPr>
            <a:lstStyle/>
            <a:p>
              <a:pPr algn="l"/>
              <a:r>
                <a:rPr lang="en-US" sz="1200" dirty="0">
                  <a:latin typeface="Verdana" pitchFamily="34" charset="0"/>
                </a:rPr>
                <a:t>Change</a:t>
              </a:r>
            </a:p>
            <a:p>
              <a:pPr algn="l"/>
              <a:r>
                <a:rPr lang="en-US" sz="1000" dirty="0">
                  <a:latin typeface="Verdana" pitchFamily="34" charset="0"/>
                </a:rPr>
                <a:t>(e.g., policy)</a:t>
              </a:r>
            </a:p>
          </p:txBody>
        </p:sp>
        <p:cxnSp>
          <p:nvCxnSpPr>
            <p:cNvPr id="343" name="AutoShape 333"/>
            <p:cNvCxnSpPr>
              <a:cxnSpLocks noChangeShapeType="1"/>
            </p:cNvCxnSpPr>
            <p:nvPr/>
          </p:nvCxnSpPr>
          <p:spPr bwMode="auto">
            <a:xfrm rot="5400000">
              <a:off x="414" y="2986"/>
              <a:ext cx="526" cy="1"/>
            </a:xfrm>
            <a:prstGeom prst="curvedConnector3">
              <a:avLst>
                <a:gd name="adj1" fmla="val 50000"/>
              </a:avLst>
            </a:prstGeom>
            <a:noFill/>
            <a:ln w="127000">
              <a:solidFill>
                <a:srgbClr val="FF9900"/>
              </a:solidFill>
              <a:round/>
              <a:headEnd/>
              <a:tailEnd type="triangle" w="med" len="med"/>
            </a:ln>
            <a:effectLst/>
          </p:spPr>
        </p:cxnSp>
      </p:grpSp>
      <p:grpSp>
        <p:nvGrpSpPr>
          <p:cNvPr id="344" name="Group 351"/>
          <p:cNvGrpSpPr>
            <a:grpSpLocks/>
          </p:cNvGrpSpPr>
          <p:nvPr/>
        </p:nvGrpSpPr>
        <p:grpSpPr bwMode="auto">
          <a:xfrm>
            <a:off x="1174283" y="4113307"/>
            <a:ext cx="1701800" cy="835025"/>
            <a:chOff x="676" y="2724"/>
            <a:chExt cx="1072" cy="526"/>
          </a:xfrm>
        </p:grpSpPr>
        <p:sp>
          <p:nvSpPr>
            <p:cNvPr id="345" name="Text Box 352"/>
            <p:cNvSpPr txBox="1">
              <a:spLocks noChangeArrowheads="1"/>
            </p:cNvSpPr>
            <p:nvPr/>
          </p:nvSpPr>
          <p:spPr bwMode="auto">
            <a:xfrm>
              <a:off x="797" y="2804"/>
              <a:ext cx="951" cy="365"/>
            </a:xfrm>
            <a:prstGeom prst="rect">
              <a:avLst/>
            </a:prstGeom>
            <a:solidFill>
              <a:srgbClr val="E5FF9B">
                <a:alpha val="89999"/>
              </a:srgbClr>
            </a:solidFill>
            <a:ln w="9525" algn="ctr">
              <a:noFill/>
              <a:miter lim="800000"/>
              <a:headEnd/>
              <a:tailEnd/>
            </a:ln>
            <a:effectLst/>
          </p:spPr>
          <p:txBody>
            <a:bodyPr>
              <a:spAutoFit/>
            </a:bodyPr>
            <a:lstStyle/>
            <a:p>
              <a:pPr algn="l"/>
              <a:r>
                <a:rPr lang="en-US" sz="1200" dirty="0">
                  <a:latin typeface="Verdana" pitchFamily="34" charset="0"/>
                </a:rPr>
                <a:t>Change</a:t>
              </a:r>
            </a:p>
            <a:p>
              <a:pPr algn="l"/>
              <a:r>
                <a:rPr lang="en-US" sz="1000" dirty="0">
                  <a:latin typeface="Verdana" pitchFamily="34" charset="0"/>
                </a:rPr>
                <a:t>(e.g., climate,</a:t>
              </a:r>
            </a:p>
            <a:p>
              <a:pPr algn="l"/>
              <a:r>
                <a:rPr lang="en-US" sz="1000" dirty="0">
                  <a:latin typeface="Verdana" pitchFamily="34" charset="0"/>
                </a:rPr>
                <a:t>technologies)</a:t>
              </a:r>
            </a:p>
          </p:txBody>
        </p:sp>
        <p:cxnSp>
          <p:nvCxnSpPr>
            <p:cNvPr id="346" name="AutoShape 353"/>
            <p:cNvCxnSpPr>
              <a:cxnSpLocks noChangeShapeType="1"/>
            </p:cNvCxnSpPr>
            <p:nvPr/>
          </p:nvCxnSpPr>
          <p:spPr bwMode="auto">
            <a:xfrm rot="5400000">
              <a:off x="414" y="2986"/>
              <a:ext cx="526" cy="1"/>
            </a:xfrm>
            <a:prstGeom prst="curvedConnector3">
              <a:avLst>
                <a:gd name="adj1" fmla="val 50000"/>
              </a:avLst>
            </a:prstGeom>
            <a:noFill/>
            <a:ln w="127000">
              <a:solidFill>
                <a:srgbClr val="FF9900"/>
              </a:solidFill>
              <a:round/>
              <a:headEnd/>
              <a:tailEnd type="triangle" w="med" len="med"/>
            </a:ln>
            <a:effectLst/>
          </p:spPr>
        </p:cxnSp>
      </p:grpSp>
      <p:sp>
        <p:nvSpPr>
          <p:cNvPr id="347" name="Freeform 346"/>
          <p:cNvSpPr/>
          <p:nvPr/>
        </p:nvSpPr>
        <p:spPr>
          <a:xfrm>
            <a:off x="6723854" y="1545426"/>
            <a:ext cx="506027" cy="363984"/>
          </a:xfrm>
          <a:custGeom>
            <a:avLst/>
            <a:gdLst>
              <a:gd name="connsiteX0" fmla="*/ 0 w 470517"/>
              <a:gd name="connsiteY0" fmla="*/ 0 h 337351"/>
              <a:gd name="connsiteX1" fmla="*/ 284085 w 470517"/>
              <a:gd name="connsiteY1" fmla="*/ 79899 h 337351"/>
              <a:gd name="connsiteX2" fmla="*/ 470517 w 470517"/>
              <a:gd name="connsiteY2" fmla="*/ 337351 h 337351"/>
            </a:gdLst>
            <a:ahLst/>
            <a:cxnLst>
              <a:cxn ang="0">
                <a:pos x="connsiteX0" y="connsiteY0"/>
              </a:cxn>
              <a:cxn ang="0">
                <a:pos x="connsiteX1" y="connsiteY1"/>
              </a:cxn>
              <a:cxn ang="0">
                <a:pos x="connsiteX2" y="connsiteY2"/>
              </a:cxn>
            </a:cxnLst>
            <a:rect l="l" t="t" r="r" b="b"/>
            <a:pathLst>
              <a:path w="470517" h="337351">
                <a:moveTo>
                  <a:pt x="0" y="0"/>
                </a:moveTo>
                <a:cubicBezTo>
                  <a:pt x="102833" y="11837"/>
                  <a:pt x="205666" y="23674"/>
                  <a:pt x="284085" y="79899"/>
                </a:cubicBezTo>
                <a:cubicBezTo>
                  <a:pt x="362504" y="136124"/>
                  <a:pt x="416510" y="236737"/>
                  <a:pt x="470517" y="337351"/>
                </a:cubicBezTo>
              </a:path>
            </a:pathLst>
          </a:custGeom>
          <a:ln>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8" name="Freeform 347"/>
          <p:cNvSpPr/>
          <p:nvPr/>
        </p:nvSpPr>
        <p:spPr>
          <a:xfrm>
            <a:off x="7138146" y="1722979"/>
            <a:ext cx="606640" cy="630315"/>
          </a:xfrm>
          <a:custGeom>
            <a:avLst/>
            <a:gdLst>
              <a:gd name="connsiteX0" fmla="*/ 588885 w 606640"/>
              <a:gd name="connsiteY0" fmla="*/ 603682 h 630315"/>
              <a:gd name="connsiteX1" fmla="*/ 269289 w 606640"/>
              <a:gd name="connsiteY1" fmla="*/ 559294 h 630315"/>
              <a:gd name="connsiteX2" fmla="*/ 56225 w 606640"/>
              <a:gd name="connsiteY2" fmla="*/ 177554 h 630315"/>
              <a:gd name="connsiteX3" fmla="*/ 606640 w 606640"/>
              <a:gd name="connsiteY3" fmla="*/ 0 h 630315"/>
              <a:gd name="connsiteX4" fmla="*/ 606640 w 606640"/>
              <a:gd name="connsiteY4" fmla="*/ 0 h 63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40" h="630315">
                <a:moveTo>
                  <a:pt x="588885" y="603682"/>
                </a:moveTo>
                <a:cubicBezTo>
                  <a:pt x="473475" y="616998"/>
                  <a:pt x="358066" y="630315"/>
                  <a:pt x="269289" y="559294"/>
                </a:cubicBezTo>
                <a:cubicBezTo>
                  <a:pt x="180512" y="488273"/>
                  <a:pt x="0" y="270770"/>
                  <a:pt x="56225" y="177554"/>
                </a:cubicBezTo>
                <a:cubicBezTo>
                  <a:pt x="112450" y="84338"/>
                  <a:pt x="606640" y="0"/>
                  <a:pt x="606640" y="0"/>
                </a:cubicBezTo>
                <a:lnTo>
                  <a:pt x="606640" y="0"/>
                </a:lnTo>
              </a:path>
            </a:pathLst>
          </a:custGeom>
          <a:ln>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49"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429130" y="716974"/>
            <a:ext cx="2340579" cy="5470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Tree>
    <p:extLst>
      <p:ext uri="{BB962C8B-B14F-4D97-AF65-F5344CB8AC3E}">
        <p14:creationId xmlns:p14="http://schemas.microsoft.com/office/powerpoint/2010/main" val="33210367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393373" y="360217"/>
            <a:ext cx="7239000" cy="371896"/>
          </a:xfrm>
          <a:noFill/>
          <a:ln/>
        </p:spPr>
        <p:txBody>
          <a:bodyPr>
            <a:normAutofit fontScale="90000"/>
          </a:bodyPr>
          <a:lstStyle/>
          <a:p>
            <a:pPr algn="ctr"/>
            <a:r>
              <a:rPr lang="en-US" sz="3100" b="1" dirty="0" smtClean="0"/>
              <a:t>ARBES </a:t>
            </a:r>
            <a:r>
              <a:rPr lang="en-US" sz="3100" b="1" dirty="0"/>
              <a:t>Household summary contents</a:t>
            </a:r>
            <a:endParaRPr lang="en-US" sz="2800" dirty="0">
              <a:solidFill>
                <a:schemeClr val="accent1"/>
              </a:solidFill>
            </a:endParaRPr>
          </a:p>
        </p:txBody>
      </p:sp>
      <p:sp>
        <p:nvSpPr>
          <p:cNvPr id="16387" name="Rectangle 3"/>
          <p:cNvSpPr>
            <a:spLocks noGrp="1" noChangeArrowheads="1"/>
          </p:cNvSpPr>
          <p:nvPr>
            <p:ph sz="half" idx="1"/>
          </p:nvPr>
        </p:nvSpPr>
        <p:spPr>
          <a:xfrm>
            <a:off x="433953" y="1579426"/>
            <a:ext cx="6043047" cy="5071437"/>
          </a:xfrm>
          <a:noFill/>
          <a:ln/>
        </p:spPr>
        <p:txBody>
          <a:bodyPr>
            <a:noAutofit/>
          </a:bodyPr>
          <a:lstStyle/>
          <a:p>
            <a:pPr>
              <a:spcBef>
                <a:spcPts val="0"/>
              </a:spcBef>
              <a:buClr>
                <a:srgbClr val="7030A0"/>
              </a:buClr>
              <a:buFont typeface="Monotype Sorts" charset="2"/>
              <a:buChar char="T"/>
            </a:pPr>
            <a:r>
              <a:rPr lang="en-US" sz="2400" dirty="0">
                <a:solidFill>
                  <a:srgbClr val="7030A0"/>
                </a:solidFill>
              </a:rPr>
              <a:t>Location info, GPS</a:t>
            </a:r>
          </a:p>
          <a:p>
            <a:pPr>
              <a:spcBef>
                <a:spcPts val="0"/>
              </a:spcBef>
              <a:buClr>
                <a:srgbClr val="7030A0"/>
              </a:buClr>
              <a:buFont typeface="Monotype Sorts" charset="2"/>
              <a:buChar char="T"/>
            </a:pPr>
            <a:r>
              <a:rPr lang="en-US" sz="2400" dirty="0">
                <a:solidFill>
                  <a:srgbClr val="7030A0"/>
                </a:solidFill>
              </a:rPr>
              <a:t>Roster</a:t>
            </a:r>
          </a:p>
          <a:p>
            <a:pPr>
              <a:spcBef>
                <a:spcPts val="0"/>
              </a:spcBef>
              <a:buClr>
                <a:schemeClr val="accent3">
                  <a:lumMod val="75000"/>
                </a:schemeClr>
              </a:buClr>
              <a:buFont typeface="Monotype Sorts" charset="2"/>
              <a:buChar char="n"/>
            </a:pPr>
            <a:r>
              <a:rPr lang="en-US" sz="2400" dirty="0">
                <a:solidFill>
                  <a:schemeClr val="accent3">
                    <a:lumMod val="75000"/>
                  </a:schemeClr>
                </a:solidFill>
              </a:rPr>
              <a:t>Education</a:t>
            </a:r>
          </a:p>
          <a:p>
            <a:pPr>
              <a:spcBef>
                <a:spcPts val="0"/>
              </a:spcBef>
              <a:buClr>
                <a:schemeClr val="accent3">
                  <a:lumMod val="75000"/>
                </a:schemeClr>
              </a:buClr>
              <a:buFont typeface="Monotype Sorts" charset="2"/>
              <a:buChar char="n"/>
            </a:pPr>
            <a:r>
              <a:rPr lang="en-US" sz="2400" dirty="0">
                <a:solidFill>
                  <a:schemeClr val="accent3">
                    <a:lumMod val="75000"/>
                  </a:schemeClr>
                </a:solidFill>
              </a:rPr>
              <a:t>Labor</a:t>
            </a:r>
          </a:p>
          <a:p>
            <a:pPr>
              <a:spcBef>
                <a:spcPts val="0"/>
              </a:spcBef>
              <a:buClr>
                <a:schemeClr val="accent3">
                  <a:lumMod val="75000"/>
                </a:schemeClr>
              </a:buClr>
              <a:buFont typeface="Monotype Sorts" charset="2"/>
              <a:buChar char="n"/>
            </a:pPr>
            <a:r>
              <a:rPr lang="en-US" sz="2400" dirty="0">
                <a:solidFill>
                  <a:schemeClr val="accent3">
                    <a:lumMod val="75000"/>
                  </a:schemeClr>
                </a:solidFill>
              </a:rPr>
              <a:t>Health</a:t>
            </a:r>
          </a:p>
          <a:p>
            <a:pPr>
              <a:spcBef>
                <a:spcPts val="0"/>
              </a:spcBef>
              <a:buClr>
                <a:schemeClr val="accent3">
                  <a:lumMod val="75000"/>
                </a:schemeClr>
              </a:buClr>
              <a:buFont typeface="Monotype Sorts" charset="2"/>
              <a:buChar char="n"/>
            </a:pPr>
            <a:r>
              <a:rPr lang="en-US" sz="2400" dirty="0">
                <a:solidFill>
                  <a:schemeClr val="accent3">
                    <a:lumMod val="75000"/>
                  </a:schemeClr>
                </a:solidFill>
              </a:rPr>
              <a:t>Women and child anthropometrics</a:t>
            </a:r>
          </a:p>
          <a:p>
            <a:pPr>
              <a:lnSpc>
                <a:spcPct val="80000"/>
              </a:lnSpc>
              <a:spcBef>
                <a:spcPts val="0"/>
              </a:spcBef>
              <a:buClr>
                <a:srgbClr val="1504B4"/>
              </a:buClr>
            </a:pPr>
            <a:r>
              <a:rPr lang="en-US" sz="2400" dirty="0">
                <a:solidFill>
                  <a:srgbClr val="0000FF"/>
                </a:solidFill>
              </a:rPr>
              <a:t>Agriculture -general-</a:t>
            </a:r>
          </a:p>
          <a:p>
            <a:pPr>
              <a:lnSpc>
                <a:spcPct val="80000"/>
              </a:lnSpc>
              <a:spcBef>
                <a:spcPts val="0"/>
              </a:spcBef>
              <a:buClr>
                <a:srgbClr val="1504B4"/>
              </a:buClr>
            </a:pPr>
            <a:r>
              <a:rPr lang="en-US" sz="2400" dirty="0">
                <a:solidFill>
                  <a:srgbClr val="0000FF"/>
                </a:solidFill>
              </a:rPr>
              <a:t>Crop inputs (Conservation </a:t>
            </a:r>
            <a:r>
              <a:rPr lang="en-US" sz="2400" dirty="0" err="1">
                <a:solidFill>
                  <a:srgbClr val="0000FF"/>
                </a:solidFill>
              </a:rPr>
              <a:t>Agr</a:t>
            </a:r>
            <a:r>
              <a:rPr lang="en-US" sz="2400" dirty="0">
                <a:solidFill>
                  <a:srgbClr val="0000FF"/>
                </a:solidFill>
              </a:rPr>
              <a:t>.)</a:t>
            </a:r>
          </a:p>
          <a:p>
            <a:pPr>
              <a:lnSpc>
                <a:spcPct val="80000"/>
              </a:lnSpc>
              <a:spcBef>
                <a:spcPts val="0"/>
              </a:spcBef>
              <a:buClr>
                <a:srgbClr val="1504B4"/>
              </a:buClr>
            </a:pPr>
            <a:r>
              <a:rPr lang="en-US" sz="2400" dirty="0">
                <a:solidFill>
                  <a:srgbClr val="0000FF"/>
                </a:solidFill>
              </a:rPr>
              <a:t>Crop production</a:t>
            </a:r>
          </a:p>
          <a:p>
            <a:pPr>
              <a:lnSpc>
                <a:spcPct val="80000"/>
              </a:lnSpc>
              <a:spcBef>
                <a:spcPts val="0"/>
              </a:spcBef>
              <a:buClr>
                <a:srgbClr val="1504B4"/>
              </a:buClr>
            </a:pPr>
            <a:r>
              <a:rPr lang="en-US" sz="2400" dirty="0">
                <a:solidFill>
                  <a:srgbClr val="0000FF"/>
                </a:solidFill>
              </a:rPr>
              <a:t>Crop inputs (costs)</a:t>
            </a:r>
          </a:p>
          <a:p>
            <a:pPr>
              <a:lnSpc>
                <a:spcPct val="80000"/>
              </a:lnSpc>
              <a:spcBef>
                <a:spcPts val="0"/>
              </a:spcBef>
              <a:buClr>
                <a:srgbClr val="1504B4"/>
              </a:buClr>
            </a:pPr>
            <a:r>
              <a:rPr lang="en-US" sz="2400" dirty="0">
                <a:solidFill>
                  <a:srgbClr val="0000FF"/>
                </a:solidFill>
              </a:rPr>
              <a:t>Crop inputs (labor time use)</a:t>
            </a:r>
          </a:p>
          <a:p>
            <a:pPr>
              <a:lnSpc>
                <a:spcPct val="80000"/>
              </a:lnSpc>
              <a:spcBef>
                <a:spcPts val="0"/>
              </a:spcBef>
              <a:buClr>
                <a:srgbClr val="1504B4"/>
              </a:buClr>
            </a:pPr>
            <a:r>
              <a:rPr lang="en-US" sz="2400" dirty="0">
                <a:solidFill>
                  <a:srgbClr val="0000FF"/>
                </a:solidFill>
              </a:rPr>
              <a:t>Crop inputs (seeds)</a:t>
            </a:r>
          </a:p>
          <a:p>
            <a:pPr>
              <a:lnSpc>
                <a:spcPct val="80000"/>
              </a:lnSpc>
              <a:spcBef>
                <a:spcPts val="0"/>
              </a:spcBef>
              <a:buClr>
                <a:srgbClr val="1504B4"/>
              </a:buClr>
            </a:pPr>
            <a:r>
              <a:rPr lang="en-US" sz="2400" dirty="0">
                <a:solidFill>
                  <a:srgbClr val="0000FF"/>
                </a:solidFill>
              </a:rPr>
              <a:t>Crop sales</a:t>
            </a:r>
          </a:p>
          <a:p>
            <a:pPr>
              <a:lnSpc>
                <a:spcPct val="80000"/>
              </a:lnSpc>
              <a:spcBef>
                <a:spcPts val="0"/>
              </a:spcBef>
              <a:buClr>
                <a:srgbClr val="1504B4"/>
              </a:buClr>
            </a:pPr>
            <a:r>
              <a:rPr lang="en-US" sz="2400" dirty="0">
                <a:solidFill>
                  <a:srgbClr val="0000FF"/>
                </a:solidFill>
              </a:rPr>
              <a:t>Crop storage</a:t>
            </a:r>
          </a:p>
          <a:p>
            <a:pPr>
              <a:lnSpc>
                <a:spcPct val="80000"/>
              </a:lnSpc>
              <a:spcBef>
                <a:spcPts val="0"/>
              </a:spcBef>
              <a:buClr>
                <a:srgbClr val="1504B4"/>
              </a:buClr>
            </a:pPr>
            <a:r>
              <a:rPr lang="en-US" sz="2400" dirty="0">
                <a:solidFill>
                  <a:srgbClr val="0000FF"/>
                </a:solidFill>
              </a:rPr>
              <a:t>Livestock ownership and income</a:t>
            </a:r>
          </a:p>
          <a:p>
            <a:pPr>
              <a:lnSpc>
                <a:spcPct val="80000"/>
              </a:lnSpc>
              <a:spcBef>
                <a:spcPts val="0"/>
              </a:spcBef>
              <a:buClr>
                <a:srgbClr val="1504B4"/>
              </a:buClr>
            </a:pPr>
            <a:r>
              <a:rPr lang="en-US" sz="2400" dirty="0">
                <a:solidFill>
                  <a:srgbClr val="0000FF"/>
                </a:solidFill>
              </a:rPr>
              <a:t>Livestock feed</a:t>
            </a:r>
          </a:p>
        </p:txBody>
      </p:sp>
      <p:sp>
        <p:nvSpPr>
          <p:cNvPr id="16388" name="Rectangle 4"/>
          <p:cNvSpPr>
            <a:spLocks noGrp="1" noChangeArrowheads="1"/>
          </p:cNvSpPr>
          <p:nvPr>
            <p:ph sz="half" idx="2"/>
          </p:nvPr>
        </p:nvSpPr>
        <p:spPr>
          <a:xfrm>
            <a:off x="6248399" y="1676225"/>
            <a:ext cx="5390827" cy="4974637"/>
          </a:xfrm>
          <a:noFill/>
          <a:ln/>
        </p:spPr>
        <p:txBody>
          <a:bodyPr>
            <a:normAutofit fontScale="62500" lnSpcReduction="20000"/>
          </a:bodyPr>
          <a:lstStyle/>
          <a:p>
            <a:pPr marL="0" indent="0">
              <a:buClr>
                <a:schemeClr val="accent3">
                  <a:lumMod val="75000"/>
                </a:schemeClr>
              </a:buClr>
              <a:buNone/>
            </a:pPr>
            <a:endParaRPr lang="en-US" sz="1300" dirty="0"/>
          </a:p>
          <a:p>
            <a:pPr>
              <a:spcBef>
                <a:spcPts val="600"/>
              </a:spcBef>
              <a:buClr>
                <a:srgbClr val="1504B4"/>
              </a:buClr>
              <a:buFont typeface="Wingdings" panose="05000000000000000000" pitchFamily="2" charset="2"/>
              <a:buChar char="T"/>
            </a:pPr>
            <a:r>
              <a:rPr lang="en-US" sz="3800" dirty="0">
                <a:solidFill>
                  <a:srgbClr val="7030A0"/>
                </a:solidFill>
              </a:rPr>
              <a:t>Problems and coping strategies</a:t>
            </a:r>
          </a:p>
          <a:p>
            <a:pPr>
              <a:spcBef>
                <a:spcPts val="600"/>
              </a:spcBef>
              <a:buClr>
                <a:srgbClr val="1504B4"/>
              </a:buClr>
            </a:pPr>
            <a:r>
              <a:rPr lang="en-US" sz="3800" dirty="0">
                <a:solidFill>
                  <a:srgbClr val="0000FF"/>
                </a:solidFill>
              </a:rPr>
              <a:t>Agricultural extension and AR program</a:t>
            </a:r>
          </a:p>
          <a:p>
            <a:pPr>
              <a:spcBef>
                <a:spcPts val="600"/>
              </a:spcBef>
              <a:buClr>
                <a:srgbClr val="1504B4"/>
              </a:buClr>
            </a:pPr>
            <a:r>
              <a:rPr lang="en-US" sz="3800" dirty="0">
                <a:solidFill>
                  <a:srgbClr val="0000FF"/>
                </a:solidFill>
              </a:rPr>
              <a:t>Other income</a:t>
            </a:r>
          </a:p>
          <a:p>
            <a:pPr>
              <a:spcBef>
                <a:spcPts val="600"/>
              </a:spcBef>
              <a:buClr>
                <a:srgbClr val="1504B4"/>
              </a:buClr>
            </a:pPr>
            <a:r>
              <a:rPr lang="en-US" sz="3800" dirty="0">
                <a:solidFill>
                  <a:srgbClr val="0000FF"/>
                </a:solidFill>
              </a:rPr>
              <a:t>Credit</a:t>
            </a:r>
          </a:p>
          <a:p>
            <a:pPr>
              <a:spcBef>
                <a:spcPts val="600"/>
              </a:spcBef>
              <a:buClr>
                <a:srgbClr val="1504B4"/>
              </a:buClr>
            </a:pPr>
            <a:r>
              <a:rPr lang="en-US" sz="3800" dirty="0">
                <a:solidFill>
                  <a:srgbClr val="0000FF"/>
                </a:solidFill>
              </a:rPr>
              <a:t>Housing, utilities, assets, distance to services</a:t>
            </a:r>
          </a:p>
          <a:p>
            <a:pPr>
              <a:spcBef>
                <a:spcPts val="600"/>
              </a:spcBef>
              <a:buClr>
                <a:srgbClr val="1504B4"/>
              </a:buClr>
            </a:pPr>
            <a:r>
              <a:rPr lang="en-US" sz="3800" dirty="0">
                <a:solidFill>
                  <a:srgbClr val="0000FF"/>
                </a:solidFill>
              </a:rPr>
              <a:t>Subject welfare and food security</a:t>
            </a:r>
          </a:p>
          <a:p>
            <a:pPr>
              <a:spcBef>
                <a:spcPts val="600"/>
              </a:spcBef>
              <a:buClr>
                <a:srgbClr val="1504B4"/>
              </a:buClr>
            </a:pPr>
            <a:r>
              <a:rPr lang="en-US" sz="3800" dirty="0">
                <a:solidFill>
                  <a:srgbClr val="0000FF"/>
                </a:solidFill>
              </a:rPr>
              <a:t>Food Expenditures/ Consumption</a:t>
            </a:r>
          </a:p>
          <a:p>
            <a:pPr>
              <a:spcBef>
                <a:spcPts val="600"/>
              </a:spcBef>
              <a:buClr>
                <a:srgbClr val="1504B4"/>
              </a:buClr>
            </a:pPr>
            <a:r>
              <a:rPr lang="en-US" sz="3800" dirty="0">
                <a:solidFill>
                  <a:srgbClr val="0000FF"/>
                </a:solidFill>
              </a:rPr>
              <a:t>Non-Food </a:t>
            </a:r>
            <a:r>
              <a:rPr lang="en-US" sz="3800" dirty="0" smtClean="0">
                <a:solidFill>
                  <a:srgbClr val="0000FF"/>
                </a:solidFill>
              </a:rPr>
              <a:t>Expenditures</a:t>
            </a:r>
            <a:endParaRPr lang="en-US" sz="3800" dirty="0">
              <a:solidFill>
                <a:srgbClr val="0000FF"/>
              </a:solidFill>
            </a:endParaRPr>
          </a:p>
          <a:p>
            <a:pPr>
              <a:spcBef>
                <a:spcPts val="600"/>
              </a:spcBef>
              <a:buClr>
                <a:srgbClr val="1504B4"/>
              </a:buClr>
            </a:pPr>
            <a:r>
              <a:rPr lang="en-US" sz="3800" dirty="0">
                <a:solidFill>
                  <a:srgbClr val="0000FF"/>
                </a:solidFill>
              </a:rPr>
              <a:t>Shocks</a:t>
            </a:r>
          </a:p>
          <a:p>
            <a:pPr>
              <a:spcBef>
                <a:spcPts val="600"/>
              </a:spcBef>
              <a:buClr>
                <a:srgbClr val="1504B4"/>
              </a:buClr>
            </a:pPr>
            <a:r>
              <a:rPr lang="en-US" sz="3800" dirty="0">
                <a:solidFill>
                  <a:srgbClr val="0000FF"/>
                </a:solidFill>
              </a:rPr>
              <a:t>Re-contact info</a:t>
            </a:r>
          </a:p>
        </p:txBody>
      </p:sp>
      <p:sp>
        <p:nvSpPr>
          <p:cNvPr id="2" name="TextBox 1"/>
          <p:cNvSpPr txBox="1"/>
          <p:nvPr/>
        </p:nvSpPr>
        <p:spPr>
          <a:xfrm>
            <a:off x="2828059" y="1214561"/>
            <a:ext cx="2628900" cy="430887"/>
          </a:xfrm>
          <a:prstGeom prst="rect">
            <a:avLst/>
          </a:prstGeom>
          <a:noFill/>
        </p:spPr>
        <p:txBody>
          <a:bodyPr wrap="square" rtlCol="0">
            <a:spAutoFit/>
          </a:bodyPr>
          <a:lstStyle/>
          <a:p>
            <a:r>
              <a:rPr lang="en-US" sz="2200" dirty="0">
                <a:latin typeface="Trebuchet MS" panose="020B0603020202020204" pitchFamily="34" charset="0"/>
              </a:rPr>
              <a:t>FIRST VISIT</a:t>
            </a:r>
          </a:p>
        </p:txBody>
      </p:sp>
      <p:sp>
        <p:nvSpPr>
          <p:cNvPr id="4" name="TextBox 3"/>
          <p:cNvSpPr txBox="1"/>
          <p:nvPr/>
        </p:nvSpPr>
        <p:spPr>
          <a:xfrm>
            <a:off x="2828059" y="752896"/>
            <a:ext cx="1600200" cy="461665"/>
          </a:xfrm>
          <a:prstGeom prst="rect">
            <a:avLst/>
          </a:prstGeom>
          <a:noFill/>
        </p:spPr>
        <p:txBody>
          <a:bodyPr wrap="square" rtlCol="0">
            <a:spAutoFit/>
          </a:bodyPr>
          <a:lstStyle/>
          <a:p>
            <a:pPr algn="ctr"/>
            <a:r>
              <a:rPr lang="en-US" sz="2400" dirty="0">
                <a:solidFill>
                  <a:srgbClr val="7030A0"/>
                </a:solidFill>
                <a:latin typeface="Trebuchet MS" panose="020B0603020202020204" pitchFamily="34" charset="0"/>
              </a:rPr>
              <a:t>Head</a:t>
            </a:r>
            <a:endParaRPr lang="en-GB" sz="2400" dirty="0">
              <a:latin typeface="Trebuchet MS" panose="020B0603020202020204" pitchFamily="34" charset="0"/>
            </a:endParaRPr>
          </a:p>
        </p:txBody>
      </p:sp>
      <p:sp>
        <p:nvSpPr>
          <p:cNvPr id="5" name="TextBox 4"/>
          <p:cNvSpPr txBox="1"/>
          <p:nvPr/>
        </p:nvSpPr>
        <p:spPr>
          <a:xfrm>
            <a:off x="5098473" y="752896"/>
            <a:ext cx="1828800" cy="461665"/>
          </a:xfrm>
          <a:prstGeom prst="rect">
            <a:avLst/>
          </a:prstGeom>
          <a:noFill/>
        </p:spPr>
        <p:txBody>
          <a:bodyPr wrap="square" rtlCol="0">
            <a:spAutoFit/>
          </a:bodyPr>
          <a:lstStyle/>
          <a:p>
            <a:pPr algn="ctr"/>
            <a:r>
              <a:rPr lang="en-US" sz="2400" dirty="0">
                <a:solidFill>
                  <a:schemeClr val="accent3">
                    <a:lumMod val="75000"/>
                  </a:schemeClr>
                </a:solidFill>
                <a:latin typeface="Trebuchet MS" panose="020B0603020202020204" pitchFamily="34" charset="0"/>
              </a:rPr>
              <a:t>Individual</a:t>
            </a:r>
            <a:endParaRPr lang="en-GB" sz="2400" dirty="0">
              <a:latin typeface="Trebuchet MS" panose="020B0603020202020204" pitchFamily="34" charset="0"/>
            </a:endParaRPr>
          </a:p>
        </p:txBody>
      </p:sp>
      <p:sp>
        <p:nvSpPr>
          <p:cNvPr id="7" name="TextBox 6"/>
          <p:cNvSpPr txBox="1"/>
          <p:nvPr/>
        </p:nvSpPr>
        <p:spPr>
          <a:xfrm>
            <a:off x="7467601" y="752896"/>
            <a:ext cx="2182465" cy="461665"/>
          </a:xfrm>
          <a:prstGeom prst="rect">
            <a:avLst/>
          </a:prstGeom>
          <a:noFill/>
        </p:spPr>
        <p:txBody>
          <a:bodyPr wrap="square" rtlCol="0">
            <a:spAutoFit/>
          </a:bodyPr>
          <a:lstStyle/>
          <a:p>
            <a:pPr algn="ctr"/>
            <a:r>
              <a:rPr lang="en-US" sz="2400" dirty="0">
                <a:solidFill>
                  <a:srgbClr val="0000FF"/>
                </a:solidFill>
                <a:latin typeface="Trebuchet MS" panose="020B0603020202020204" pitchFamily="34" charset="0"/>
              </a:rPr>
              <a:t>Best Informed</a:t>
            </a:r>
            <a:endParaRPr lang="en-GB" sz="2400" dirty="0">
              <a:latin typeface="Trebuchet MS" panose="020B0603020202020204" pitchFamily="34" charset="0"/>
            </a:endParaRPr>
          </a:p>
        </p:txBody>
      </p:sp>
      <p:sp>
        <p:nvSpPr>
          <p:cNvPr id="8" name="TextBox 7"/>
          <p:cNvSpPr txBox="1"/>
          <p:nvPr/>
        </p:nvSpPr>
        <p:spPr>
          <a:xfrm>
            <a:off x="7086600" y="1306894"/>
            <a:ext cx="2362200" cy="430887"/>
          </a:xfrm>
          <a:prstGeom prst="rect">
            <a:avLst/>
          </a:prstGeom>
          <a:noFill/>
        </p:spPr>
        <p:txBody>
          <a:bodyPr wrap="square" rtlCol="0">
            <a:spAutoFit/>
          </a:bodyPr>
          <a:lstStyle/>
          <a:p>
            <a:r>
              <a:rPr lang="en-US" sz="2200" dirty="0">
                <a:latin typeface="Trebuchet MS" panose="020B0603020202020204" pitchFamily="34" charset="0"/>
              </a:rPr>
              <a:t>SECOND VISIT</a:t>
            </a:r>
            <a:endParaRPr lang="en-GB" sz="2200" dirty="0">
              <a:latin typeface="Trebuchet MS" panose="020B0603020202020204" pitchFamily="34" charset="0"/>
            </a:endParaRPr>
          </a:p>
        </p:txBody>
      </p:sp>
      <p:sp>
        <p:nvSpPr>
          <p:cNvPr id="10" name="TextBox 9">
            <a:hlinkClick r:id="" action="ppaction://noaction"/>
          </p:cNvPr>
          <p:cNvSpPr txBox="1"/>
          <p:nvPr/>
        </p:nvSpPr>
        <p:spPr>
          <a:xfrm>
            <a:off x="9620545" y="6281530"/>
            <a:ext cx="721672" cy="369332"/>
          </a:xfrm>
          <a:prstGeom prst="rect">
            <a:avLst/>
          </a:prstGeom>
          <a:noFill/>
        </p:spPr>
        <p:txBody>
          <a:bodyPr wrap="none" rtlCol="0">
            <a:spAutoFit/>
          </a:bodyPr>
          <a:lstStyle/>
          <a:p>
            <a:r>
              <a:rPr lang="en-US" dirty="0">
                <a:latin typeface="Trebuchet MS" panose="020B0603020202020204" pitchFamily="34" charset="0"/>
                <a:hlinkClick r:id="rId2" action="ppaction://hlinksldjump"/>
              </a:rPr>
              <a:t>BACK</a:t>
            </a:r>
            <a:endParaRPr lang="en-US" dirty="0">
              <a:latin typeface="Trebuchet MS" panose="020B0603020202020204" pitchFamily="34" charset="0"/>
            </a:endParaRPr>
          </a:p>
        </p:txBody>
      </p:sp>
    </p:spTree>
    <p:extLst>
      <p:ext uri="{BB962C8B-B14F-4D97-AF65-F5344CB8AC3E}">
        <p14:creationId xmlns:p14="http://schemas.microsoft.com/office/powerpoint/2010/main" val="4772767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38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87">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38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387">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87">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387">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387">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387">
                                            <p:txEl>
                                              <p:pRg st="7" end="7"/>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6387">
                                            <p:txEl>
                                              <p:pRg st="8" end="8"/>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387">
                                            <p:txEl>
                                              <p:pRg st="9" end="9"/>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6387">
                                            <p:txEl>
                                              <p:pRg st="10" end="1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387">
                                            <p:txEl>
                                              <p:pRg st="11" end="11"/>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387">
                                            <p:txEl>
                                              <p:pRg st="12" end="1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387">
                                            <p:txEl>
                                              <p:pRg st="13" end="13"/>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387">
                                            <p:txEl>
                                              <p:pRg st="14" end="1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6387">
                                            <p:txEl>
                                              <p:pRg st="15" end="15"/>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6388">
                                            <p:txEl>
                                              <p:pRg st="2" end="2"/>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388">
                                            <p:txEl>
                                              <p:pRg st="3" end="3"/>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388">
                                            <p:txEl>
                                              <p:pRg st="4" end="4"/>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6388">
                                            <p:txEl>
                                              <p:pRg st="5" end="5"/>
                                            </p:txEl>
                                          </p:spTgt>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388">
                                            <p:txEl>
                                              <p:pRg st="6" end="6"/>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6388">
                                            <p:txEl>
                                              <p:pRg st="7" end="7"/>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6388">
                                            <p:txEl>
                                              <p:pRg st="8" end="8"/>
                                            </p:txEl>
                                          </p:spTgt>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6388">
                                            <p:txEl>
                                              <p:pRg st="9" end="9"/>
                                            </p:txEl>
                                          </p:spTgt>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6388">
                                            <p:txEl>
                                              <p:pRg st="10" end="10"/>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438400" y="304800"/>
            <a:ext cx="7010400" cy="1143000"/>
          </a:xfrm>
          <a:noFill/>
          <a:ln/>
        </p:spPr>
        <p:txBody>
          <a:bodyPr>
            <a:normAutofit fontScale="90000"/>
          </a:bodyPr>
          <a:lstStyle/>
          <a:p>
            <a:pPr algn="ctr"/>
            <a:r>
              <a:rPr lang="en-US" sz="3100" b="1" dirty="0"/>
              <a:t>ARBES </a:t>
            </a:r>
            <a:r>
              <a:rPr lang="en-US" sz="3100" b="1" dirty="0" err="1"/>
              <a:t>Qx</a:t>
            </a:r>
            <a:r>
              <a:rPr lang="en-US" sz="3100" b="1" dirty="0"/>
              <a:t> Community summary contents </a:t>
            </a:r>
            <a:r>
              <a:rPr lang="en-US" dirty="0"/>
              <a:t/>
            </a:r>
            <a:br>
              <a:rPr lang="en-US" dirty="0"/>
            </a:br>
            <a:r>
              <a:rPr lang="en-US" dirty="0" smtClean="0"/>
              <a:t>  </a:t>
            </a:r>
            <a:r>
              <a:rPr lang="en-US" sz="3100" dirty="0"/>
              <a:t>5 to 8 key community informants</a:t>
            </a:r>
            <a:endParaRPr lang="en-US" sz="3100" dirty="0">
              <a:solidFill>
                <a:schemeClr val="accent1"/>
              </a:solidFill>
            </a:endParaRPr>
          </a:p>
        </p:txBody>
      </p:sp>
      <p:sp>
        <p:nvSpPr>
          <p:cNvPr id="16387" name="Rectangle 3"/>
          <p:cNvSpPr>
            <a:spLocks noGrp="1" noChangeArrowheads="1"/>
          </p:cNvSpPr>
          <p:nvPr>
            <p:ph sz="half" idx="1"/>
          </p:nvPr>
        </p:nvSpPr>
        <p:spPr>
          <a:xfrm>
            <a:off x="1083733" y="1828801"/>
            <a:ext cx="9050867" cy="4628072"/>
          </a:xfrm>
          <a:noFill/>
          <a:ln/>
        </p:spPr>
        <p:txBody>
          <a:bodyPr>
            <a:noAutofit/>
          </a:bodyPr>
          <a:lstStyle/>
          <a:p>
            <a:pPr>
              <a:spcBef>
                <a:spcPts val="600"/>
              </a:spcBef>
              <a:spcAft>
                <a:spcPts val="600"/>
              </a:spcAft>
              <a:buFont typeface="Wingdings" panose="05000000000000000000" pitchFamily="2" charset="2"/>
              <a:buChar char="§"/>
            </a:pPr>
            <a:r>
              <a:rPr lang="en-US" sz="2400" dirty="0"/>
              <a:t>Location info, GPS</a:t>
            </a:r>
          </a:p>
          <a:p>
            <a:pPr>
              <a:spcBef>
                <a:spcPts val="600"/>
              </a:spcBef>
              <a:spcAft>
                <a:spcPts val="600"/>
              </a:spcAft>
              <a:buFont typeface="Wingdings" panose="05000000000000000000" pitchFamily="2" charset="2"/>
              <a:buChar char="§"/>
            </a:pPr>
            <a:r>
              <a:rPr lang="en-US" sz="2400" dirty="0"/>
              <a:t>Informants’ roster</a:t>
            </a:r>
          </a:p>
          <a:p>
            <a:pPr>
              <a:spcBef>
                <a:spcPts val="600"/>
              </a:spcBef>
              <a:spcAft>
                <a:spcPts val="600"/>
              </a:spcAft>
              <a:buFont typeface="Wingdings" panose="05000000000000000000" pitchFamily="2" charset="2"/>
              <a:buChar char="§"/>
            </a:pPr>
            <a:r>
              <a:rPr lang="en-US" sz="2400" dirty="0"/>
              <a:t>Access to basic services</a:t>
            </a:r>
          </a:p>
          <a:p>
            <a:pPr>
              <a:spcBef>
                <a:spcPts val="600"/>
              </a:spcBef>
              <a:spcAft>
                <a:spcPts val="600"/>
              </a:spcAft>
              <a:buFont typeface="Wingdings" panose="05000000000000000000" pitchFamily="2" charset="2"/>
              <a:buChar char="§"/>
            </a:pPr>
            <a:r>
              <a:rPr lang="en-US" sz="2400" dirty="0"/>
              <a:t>Agricultural labor, extension services, agricultural problems</a:t>
            </a:r>
          </a:p>
          <a:p>
            <a:pPr>
              <a:spcBef>
                <a:spcPts val="600"/>
              </a:spcBef>
              <a:spcAft>
                <a:spcPts val="600"/>
              </a:spcAft>
              <a:buFont typeface="Wingdings" panose="05000000000000000000" pitchFamily="2" charset="2"/>
              <a:buChar char="§"/>
            </a:pPr>
            <a:r>
              <a:rPr lang="en-US" sz="2400" dirty="0"/>
              <a:t>Land use</a:t>
            </a:r>
          </a:p>
          <a:p>
            <a:pPr>
              <a:spcBef>
                <a:spcPts val="600"/>
              </a:spcBef>
              <a:spcAft>
                <a:spcPts val="600"/>
              </a:spcAft>
              <a:buFont typeface="Wingdings" panose="05000000000000000000" pitchFamily="2" charset="2"/>
              <a:buChar char="§"/>
            </a:pPr>
            <a:r>
              <a:rPr lang="en-US" sz="2400" dirty="0"/>
              <a:t>Demographics, cooperatives, migration</a:t>
            </a:r>
          </a:p>
          <a:p>
            <a:pPr>
              <a:lnSpc>
                <a:spcPct val="80000"/>
              </a:lnSpc>
              <a:spcBef>
                <a:spcPts val="600"/>
              </a:spcBef>
              <a:spcAft>
                <a:spcPts val="600"/>
              </a:spcAft>
              <a:buFont typeface="Wingdings" panose="05000000000000000000" pitchFamily="2" charset="2"/>
              <a:buChar char="§"/>
            </a:pPr>
            <a:r>
              <a:rPr lang="en-US" sz="2400" dirty="0"/>
              <a:t>Water access, shocks, food consumption</a:t>
            </a:r>
          </a:p>
          <a:p>
            <a:pPr>
              <a:lnSpc>
                <a:spcPct val="80000"/>
              </a:lnSpc>
              <a:spcBef>
                <a:spcPts val="600"/>
              </a:spcBef>
              <a:spcAft>
                <a:spcPts val="600"/>
              </a:spcAft>
              <a:buFont typeface="Wingdings" panose="05000000000000000000" pitchFamily="2" charset="2"/>
              <a:buChar char="§"/>
            </a:pPr>
            <a:r>
              <a:rPr lang="en-US" sz="2400" dirty="0"/>
              <a:t>Market prices</a:t>
            </a:r>
          </a:p>
          <a:p>
            <a:pPr>
              <a:lnSpc>
                <a:spcPct val="80000"/>
              </a:lnSpc>
              <a:spcBef>
                <a:spcPts val="600"/>
              </a:spcBef>
              <a:spcAft>
                <a:spcPts val="600"/>
              </a:spcAft>
              <a:buFont typeface="Wingdings" panose="05000000000000000000" pitchFamily="2" charset="2"/>
              <a:buChar char="§"/>
            </a:pPr>
            <a:r>
              <a:rPr lang="en-US" sz="2400" dirty="0"/>
              <a:t>Conversion of non-standard units</a:t>
            </a:r>
          </a:p>
        </p:txBody>
      </p:sp>
    </p:spTree>
    <p:extLst>
      <p:ext uri="{BB962C8B-B14F-4D97-AF65-F5344CB8AC3E}">
        <p14:creationId xmlns:p14="http://schemas.microsoft.com/office/powerpoint/2010/main" val="398122213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382687" y="1027429"/>
            <a:ext cx="6096000" cy="4803142"/>
            <a:chOff x="827533" y="1071055"/>
            <a:chExt cx="6096000" cy="4803142"/>
          </a:xfrm>
        </p:grpSpPr>
        <p:graphicFrame>
          <p:nvGraphicFramePr>
            <p:cNvPr id="2" name="Diagram 1"/>
            <p:cNvGraphicFramePr/>
            <p:nvPr>
              <p:extLst>
                <p:ext uri="{D42A27DB-BD31-4B8C-83A1-F6EECF244321}">
                  <p14:modId xmlns:p14="http://schemas.microsoft.com/office/powerpoint/2010/main" val="1473924835"/>
                </p:ext>
              </p:extLst>
            </p:nvPr>
          </p:nvGraphicFramePr>
          <p:xfrm>
            <a:off x="827533" y="4759729"/>
            <a:ext cx="6096000" cy="11144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reeform 2"/>
            <p:cNvSpPr/>
            <p:nvPr/>
          </p:nvSpPr>
          <p:spPr>
            <a:xfrm>
              <a:off x="3164079" y="3662166"/>
              <a:ext cx="1509268" cy="1422909"/>
            </a:xfrm>
            <a:custGeom>
              <a:avLst/>
              <a:gdLst>
                <a:gd name="connsiteX0" fmla="*/ 1009987 w 1422909"/>
                <a:gd name="connsiteY0" fmla="*/ 226866 h 1422909"/>
                <a:gd name="connsiteX1" fmla="*/ 1120667 w 1422909"/>
                <a:gd name="connsiteY1" fmla="*/ 133990 h 1422909"/>
                <a:gd name="connsiteX2" fmla="*/ 1209087 w 1422909"/>
                <a:gd name="connsiteY2" fmla="*/ 208184 h 1422909"/>
                <a:gd name="connsiteX3" fmla="*/ 1136841 w 1422909"/>
                <a:gd name="connsiteY3" fmla="*/ 333310 h 1422909"/>
                <a:gd name="connsiteX4" fmla="*/ 1251631 w 1422909"/>
                <a:gd name="connsiteY4" fmla="*/ 532132 h 1422909"/>
                <a:gd name="connsiteX5" fmla="*/ 1396116 w 1422909"/>
                <a:gd name="connsiteY5" fmla="*/ 532128 h 1422909"/>
                <a:gd name="connsiteX6" fmla="*/ 1416159 w 1422909"/>
                <a:gd name="connsiteY6" fmla="*/ 645799 h 1422909"/>
                <a:gd name="connsiteX7" fmla="*/ 1280386 w 1422909"/>
                <a:gd name="connsiteY7" fmla="*/ 695212 h 1422909"/>
                <a:gd name="connsiteX8" fmla="*/ 1240520 w 1422909"/>
                <a:gd name="connsiteY8" fmla="*/ 921304 h 1422909"/>
                <a:gd name="connsiteX9" fmla="*/ 1351205 w 1422909"/>
                <a:gd name="connsiteY9" fmla="*/ 1014174 h 1422909"/>
                <a:gd name="connsiteX10" fmla="*/ 1293493 w 1422909"/>
                <a:gd name="connsiteY10" fmla="*/ 1114135 h 1422909"/>
                <a:gd name="connsiteX11" fmla="*/ 1157722 w 1422909"/>
                <a:gd name="connsiteY11" fmla="*/ 1064714 h 1422909"/>
                <a:gd name="connsiteX12" fmla="*/ 981854 w 1422909"/>
                <a:gd name="connsiteY12" fmla="*/ 1212285 h 1422909"/>
                <a:gd name="connsiteX13" fmla="*/ 1006947 w 1422909"/>
                <a:gd name="connsiteY13" fmla="*/ 1354575 h 1422909"/>
                <a:gd name="connsiteX14" fmla="*/ 898484 w 1422909"/>
                <a:gd name="connsiteY14" fmla="*/ 1394052 h 1422909"/>
                <a:gd name="connsiteX15" fmla="*/ 826244 w 1422909"/>
                <a:gd name="connsiteY15" fmla="*/ 1268922 h 1422909"/>
                <a:gd name="connsiteX16" fmla="*/ 596664 w 1422909"/>
                <a:gd name="connsiteY16" fmla="*/ 1268922 h 1422909"/>
                <a:gd name="connsiteX17" fmla="*/ 524425 w 1422909"/>
                <a:gd name="connsiteY17" fmla="*/ 1394052 h 1422909"/>
                <a:gd name="connsiteX18" fmla="*/ 415962 w 1422909"/>
                <a:gd name="connsiteY18" fmla="*/ 1354575 h 1422909"/>
                <a:gd name="connsiteX19" fmla="*/ 441055 w 1422909"/>
                <a:gd name="connsiteY19" fmla="*/ 1212285 h 1422909"/>
                <a:gd name="connsiteX20" fmla="*/ 265187 w 1422909"/>
                <a:gd name="connsiteY20" fmla="*/ 1064714 h 1422909"/>
                <a:gd name="connsiteX21" fmla="*/ 129416 w 1422909"/>
                <a:gd name="connsiteY21" fmla="*/ 1114135 h 1422909"/>
                <a:gd name="connsiteX22" fmla="*/ 71704 w 1422909"/>
                <a:gd name="connsiteY22" fmla="*/ 1014174 h 1422909"/>
                <a:gd name="connsiteX23" fmla="*/ 182389 w 1422909"/>
                <a:gd name="connsiteY23" fmla="*/ 921304 h 1422909"/>
                <a:gd name="connsiteX24" fmla="*/ 142523 w 1422909"/>
                <a:gd name="connsiteY24" fmla="*/ 695212 h 1422909"/>
                <a:gd name="connsiteX25" fmla="*/ 6750 w 1422909"/>
                <a:gd name="connsiteY25" fmla="*/ 645799 h 1422909"/>
                <a:gd name="connsiteX26" fmla="*/ 26793 w 1422909"/>
                <a:gd name="connsiteY26" fmla="*/ 532128 h 1422909"/>
                <a:gd name="connsiteX27" fmla="*/ 171278 w 1422909"/>
                <a:gd name="connsiteY27" fmla="*/ 532131 h 1422909"/>
                <a:gd name="connsiteX28" fmla="*/ 286068 w 1422909"/>
                <a:gd name="connsiteY28" fmla="*/ 333309 h 1422909"/>
                <a:gd name="connsiteX29" fmla="*/ 213822 w 1422909"/>
                <a:gd name="connsiteY29" fmla="*/ 208184 h 1422909"/>
                <a:gd name="connsiteX30" fmla="*/ 302242 w 1422909"/>
                <a:gd name="connsiteY30" fmla="*/ 133990 h 1422909"/>
                <a:gd name="connsiteX31" fmla="*/ 412922 w 1422909"/>
                <a:gd name="connsiteY31" fmla="*/ 226866 h 1422909"/>
                <a:gd name="connsiteX32" fmla="*/ 628656 w 1422909"/>
                <a:gd name="connsiteY32" fmla="*/ 148345 h 1422909"/>
                <a:gd name="connsiteX33" fmla="*/ 653742 w 1422909"/>
                <a:gd name="connsiteY33" fmla="*/ 6055 h 1422909"/>
                <a:gd name="connsiteX34" fmla="*/ 769167 w 1422909"/>
                <a:gd name="connsiteY34" fmla="*/ 6055 h 1422909"/>
                <a:gd name="connsiteX35" fmla="*/ 794253 w 1422909"/>
                <a:gd name="connsiteY35" fmla="*/ 148346 h 1422909"/>
                <a:gd name="connsiteX36" fmla="*/ 1009987 w 1422909"/>
                <a:gd name="connsiteY36" fmla="*/ 226867 h 1422909"/>
                <a:gd name="connsiteX37" fmla="*/ 1009987 w 1422909"/>
                <a:gd name="connsiteY37" fmla="*/ 226866 h 142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22909" h="1422909">
                  <a:moveTo>
                    <a:pt x="1009987" y="226866"/>
                  </a:moveTo>
                  <a:lnTo>
                    <a:pt x="1120667" y="133990"/>
                  </a:lnTo>
                  <a:lnTo>
                    <a:pt x="1209087" y="208184"/>
                  </a:lnTo>
                  <a:lnTo>
                    <a:pt x="1136841" y="333310"/>
                  </a:lnTo>
                  <a:cubicBezTo>
                    <a:pt x="1188212" y="391099"/>
                    <a:pt x="1227270" y="458749"/>
                    <a:pt x="1251631" y="532132"/>
                  </a:cubicBezTo>
                  <a:lnTo>
                    <a:pt x="1396116" y="532128"/>
                  </a:lnTo>
                  <a:lnTo>
                    <a:pt x="1416159" y="645799"/>
                  </a:lnTo>
                  <a:lnTo>
                    <a:pt x="1280386" y="695212"/>
                  </a:lnTo>
                  <a:cubicBezTo>
                    <a:pt x="1282593" y="772502"/>
                    <a:pt x="1269028" y="849430"/>
                    <a:pt x="1240520" y="921304"/>
                  </a:cubicBezTo>
                  <a:lnTo>
                    <a:pt x="1351205" y="1014174"/>
                  </a:lnTo>
                  <a:lnTo>
                    <a:pt x="1293493" y="1114135"/>
                  </a:lnTo>
                  <a:lnTo>
                    <a:pt x="1157722" y="1064714"/>
                  </a:lnTo>
                  <a:cubicBezTo>
                    <a:pt x="1109732" y="1125340"/>
                    <a:pt x="1049892" y="1175551"/>
                    <a:pt x="981854" y="1212285"/>
                  </a:cubicBezTo>
                  <a:lnTo>
                    <a:pt x="1006947" y="1354575"/>
                  </a:lnTo>
                  <a:lnTo>
                    <a:pt x="898484" y="1394052"/>
                  </a:lnTo>
                  <a:lnTo>
                    <a:pt x="826244" y="1268922"/>
                  </a:lnTo>
                  <a:cubicBezTo>
                    <a:pt x="750512" y="1284516"/>
                    <a:pt x="672396" y="1284516"/>
                    <a:pt x="596664" y="1268922"/>
                  </a:cubicBezTo>
                  <a:lnTo>
                    <a:pt x="524425" y="1394052"/>
                  </a:lnTo>
                  <a:lnTo>
                    <a:pt x="415962" y="1354575"/>
                  </a:lnTo>
                  <a:lnTo>
                    <a:pt x="441055" y="1212285"/>
                  </a:lnTo>
                  <a:cubicBezTo>
                    <a:pt x="373017" y="1175551"/>
                    <a:pt x="313177" y="1125340"/>
                    <a:pt x="265187" y="1064714"/>
                  </a:cubicBezTo>
                  <a:lnTo>
                    <a:pt x="129416" y="1114135"/>
                  </a:lnTo>
                  <a:lnTo>
                    <a:pt x="71704" y="1014174"/>
                  </a:lnTo>
                  <a:lnTo>
                    <a:pt x="182389" y="921304"/>
                  </a:lnTo>
                  <a:cubicBezTo>
                    <a:pt x="153881" y="849430"/>
                    <a:pt x="140316" y="772502"/>
                    <a:pt x="142523" y="695212"/>
                  </a:cubicBezTo>
                  <a:lnTo>
                    <a:pt x="6750" y="645799"/>
                  </a:lnTo>
                  <a:lnTo>
                    <a:pt x="26793" y="532128"/>
                  </a:lnTo>
                  <a:lnTo>
                    <a:pt x="171278" y="532131"/>
                  </a:lnTo>
                  <a:cubicBezTo>
                    <a:pt x="195639" y="458748"/>
                    <a:pt x="234697" y="391098"/>
                    <a:pt x="286068" y="333309"/>
                  </a:cubicBezTo>
                  <a:lnTo>
                    <a:pt x="213822" y="208184"/>
                  </a:lnTo>
                  <a:lnTo>
                    <a:pt x="302242" y="133990"/>
                  </a:lnTo>
                  <a:lnTo>
                    <a:pt x="412922" y="226866"/>
                  </a:lnTo>
                  <a:cubicBezTo>
                    <a:pt x="478753" y="186310"/>
                    <a:pt x="552158" y="159593"/>
                    <a:pt x="628656" y="148345"/>
                  </a:cubicBezTo>
                  <a:lnTo>
                    <a:pt x="653742" y="6055"/>
                  </a:lnTo>
                  <a:lnTo>
                    <a:pt x="769167" y="6055"/>
                  </a:lnTo>
                  <a:lnTo>
                    <a:pt x="794253" y="148346"/>
                  </a:lnTo>
                  <a:cubicBezTo>
                    <a:pt x="870751" y="159594"/>
                    <a:pt x="944156" y="186311"/>
                    <a:pt x="1009987" y="226867"/>
                  </a:cubicBezTo>
                  <a:lnTo>
                    <a:pt x="1009987" y="226866"/>
                  </a:lnTo>
                  <a:close/>
                </a:path>
              </a:pathLst>
            </a:custGeom>
            <a:solidFill>
              <a:schemeClr val="bg1">
                <a:lumMod val="75000"/>
              </a:schemeClr>
            </a:solidFill>
          </p:spPr>
          <p:style>
            <a:lnRef idx="3">
              <a:schemeClr val="lt1"/>
            </a:lnRef>
            <a:fillRef idx="1">
              <a:schemeClr val="dk1"/>
            </a:fillRef>
            <a:effectRef idx="1">
              <a:schemeClr val="dk1"/>
            </a:effectRef>
            <a:fontRef idx="minor">
              <a:schemeClr val="lt1"/>
            </a:fontRef>
          </p:style>
          <p:txBody>
            <a:bodyPr spcFirstLastPara="0" vert="horz" wrap="square" lIns="298768" tIns="346010" rIns="298768" bIns="370895" numCol="1" spcCol="1270" anchor="ctr" anchorCtr="0">
              <a:noAutofit/>
            </a:bodyPr>
            <a:lstStyle/>
            <a:p>
              <a:pPr lvl="0" algn="ctr" defTabSz="444500">
                <a:lnSpc>
                  <a:spcPct val="90000"/>
                </a:lnSpc>
                <a:spcBef>
                  <a:spcPct val="0"/>
                </a:spcBef>
                <a:spcAft>
                  <a:spcPct val="35000"/>
                </a:spcAft>
              </a:pPr>
              <a:endParaRPr lang="en-US" sz="1100" dirty="0" smtClean="0">
                <a:solidFill>
                  <a:schemeClr val="tx1">
                    <a:lumMod val="75000"/>
                    <a:lumOff val="25000"/>
                  </a:schemeClr>
                </a:solidFill>
                <a:latin typeface="Calibri" panose="020F0502020204030204" pitchFamily="34" charset="0"/>
              </a:endParaRPr>
            </a:p>
            <a:p>
              <a:pPr lvl="0" algn="ctr" defTabSz="444500">
                <a:lnSpc>
                  <a:spcPct val="90000"/>
                </a:lnSpc>
                <a:spcBef>
                  <a:spcPct val="0"/>
                </a:spcBef>
                <a:spcAft>
                  <a:spcPct val="35000"/>
                </a:spcAft>
              </a:pPr>
              <a:r>
                <a:rPr lang="en-US" sz="1100" dirty="0" smtClean="0">
                  <a:solidFill>
                    <a:schemeClr val="tx1">
                      <a:lumMod val="75000"/>
                      <a:lumOff val="25000"/>
                    </a:schemeClr>
                  </a:solidFill>
                  <a:latin typeface="Calibri" panose="020F0502020204030204" pitchFamily="34" charset="0"/>
                </a:rPr>
                <a:t>Data h</a:t>
              </a:r>
              <a:r>
                <a:rPr lang="en-US" sz="1100" kern="1200" dirty="0" smtClean="0">
                  <a:solidFill>
                    <a:schemeClr val="tx1">
                      <a:lumMod val="75000"/>
                      <a:lumOff val="25000"/>
                    </a:schemeClr>
                  </a:solidFill>
                  <a:latin typeface="Calibri" panose="020F0502020204030204" pitchFamily="34" charset="0"/>
                </a:rPr>
                <a:t>armonization</a:t>
              </a:r>
              <a:endParaRPr lang="en-US" sz="1100" kern="1200" dirty="0">
                <a:solidFill>
                  <a:schemeClr val="tx1">
                    <a:lumMod val="75000"/>
                    <a:lumOff val="25000"/>
                  </a:schemeClr>
                </a:solidFill>
                <a:latin typeface="Calibri" panose="020F0502020204030204" pitchFamily="34" charset="0"/>
              </a:endParaRPr>
            </a:p>
          </p:txBody>
        </p:sp>
        <p:sp>
          <p:nvSpPr>
            <p:cNvPr id="4" name="Freeform 3"/>
            <p:cNvSpPr/>
            <p:nvPr/>
          </p:nvSpPr>
          <p:spPr>
            <a:xfrm>
              <a:off x="2451039" y="3397680"/>
              <a:ext cx="1277476" cy="1277476"/>
            </a:xfrm>
            <a:custGeom>
              <a:avLst/>
              <a:gdLst>
                <a:gd name="connsiteX0" fmla="*/ 847890 w 1133168"/>
                <a:gd name="connsiteY0" fmla="*/ 287003 h 1133168"/>
                <a:gd name="connsiteX1" fmla="*/ 1015070 w 1133168"/>
                <a:gd name="connsiteY1" fmla="*/ 236618 h 1133168"/>
                <a:gd name="connsiteX2" fmla="*/ 1076586 w 1133168"/>
                <a:gd name="connsiteY2" fmla="*/ 343167 h 1133168"/>
                <a:gd name="connsiteX3" fmla="*/ 949361 w 1133168"/>
                <a:gd name="connsiteY3" fmla="*/ 462757 h 1133168"/>
                <a:gd name="connsiteX4" fmla="*/ 949361 w 1133168"/>
                <a:gd name="connsiteY4" fmla="*/ 670411 h 1133168"/>
                <a:gd name="connsiteX5" fmla="*/ 1076586 w 1133168"/>
                <a:gd name="connsiteY5" fmla="*/ 790001 h 1133168"/>
                <a:gd name="connsiteX6" fmla="*/ 1015070 w 1133168"/>
                <a:gd name="connsiteY6" fmla="*/ 896550 h 1133168"/>
                <a:gd name="connsiteX7" fmla="*/ 847890 w 1133168"/>
                <a:gd name="connsiteY7" fmla="*/ 846165 h 1133168"/>
                <a:gd name="connsiteX8" fmla="*/ 668056 w 1133168"/>
                <a:gd name="connsiteY8" fmla="*/ 949992 h 1133168"/>
                <a:gd name="connsiteX9" fmla="*/ 628100 w 1133168"/>
                <a:gd name="connsiteY9" fmla="*/ 1119968 h 1133168"/>
                <a:gd name="connsiteX10" fmla="*/ 505068 w 1133168"/>
                <a:gd name="connsiteY10" fmla="*/ 1119968 h 1133168"/>
                <a:gd name="connsiteX11" fmla="*/ 465112 w 1133168"/>
                <a:gd name="connsiteY11" fmla="*/ 949992 h 1133168"/>
                <a:gd name="connsiteX12" fmla="*/ 285278 w 1133168"/>
                <a:gd name="connsiteY12" fmla="*/ 846165 h 1133168"/>
                <a:gd name="connsiteX13" fmla="*/ 118098 w 1133168"/>
                <a:gd name="connsiteY13" fmla="*/ 896550 h 1133168"/>
                <a:gd name="connsiteX14" fmla="*/ 56582 w 1133168"/>
                <a:gd name="connsiteY14" fmla="*/ 790001 h 1133168"/>
                <a:gd name="connsiteX15" fmla="*/ 183807 w 1133168"/>
                <a:gd name="connsiteY15" fmla="*/ 670411 h 1133168"/>
                <a:gd name="connsiteX16" fmla="*/ 183807 w 1133168"/>
                <a:gd name="connsiteY16" fmla="*/ 462757 h 1133168"/>
                <a:gd name="connsiteX17" fmla="*/ 56582 w 1133168"/>
                <a:gd name="connsiteY17" fmla="*/ 343167 h 1133168"/>
                <a:gd name="connsiteX18" fmla="*/ 118098 w 1133168"/>
                <a:gd name="connsiteY18" fmla="*/ 236618 h 1133168"/>
                <a:gd name="connsiteX19" fmla="*/ 285278 w 1133168"/>
                <a:gd name="connsiteY19" fmla="*/ 287003 h 1133168"/>
                <a:gd name="connsiteX20" fmla="*/ 465112 w 1133168"/>
                <a:gd name="connsiteY20" fmla="*/ 183176 h 1133168"/>
                <a:gd name="connsiteX21" fmla="*/ 505068 w 1133168"/>
                <a:gd name="connsiteY21" fmla="*/ 13200 h 1133168"/>
                <a:gd name="connsiteX22" fmla="*/ 628100 w 1133168"/>
                <a:gd name="connsiteY22" fmla="*/ 13200 h 1133168"/>
                <a:gd name="connsiteX23" fmla="*/ 668056 w 1133168"/>
                <a:gd name="connsiteY23" fmla="*/ 183176 h 1133168"/>
                <a:gd name="connsiteX24" fmla="*/ 847890 w 1133168"/>
                <a:gd name="connsiteY24" fmla="*/ 287003 h 113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33168" h="1133168">
                  <a:moveTo>
                    <a:pt x="847890" y="287003"/>
                  </a:moveTo>
                  <a:lnTo>
                    <a:pt x="1015070" y="236618"/>
                  </a:lnTo>
                  <a:lnTo>
                    <a:pt x="1076586" y="343167"/>
                  </a:lnTo>
                  <a:lnTo>
                    <a:pt x="949361" y="462757"/>
                  </a:lnTo>
                  <a:cubicBezTo>
                    <a:pt x="967803" y="530747"/>
                    <a:pt x="967803" y="602422"/>
                    <a:pt x="949361" y="670411"/>
                  </a:cubicBezTo>
                  <a:lnTo>
                    <a:pt x="1076586" y="790001"/>
                  </a:lnTo>
                  <a:lnTo>
                    <a:pt x="1015070" y="896550"/>
                  </a:lnTo>
                  <a:lnTo>
                    <a:pt x="847890" y="846165"/>
                  </a:lnTo>
                  <a:cubicBezTo>
                    <a:pt x="798230" y="896131"/>
                    <a:pt x="736158" y="931969"/>
                    <a:pt x="668056" y="949992"/>
                  </a:cubicBezTo>
                  <a:lnTo>
                    <a:pt x="628100" y="1119968"/>
                  </a:lnTo>
                  <a:lnTo>
                    <a:pt x="505068" y="1119968"/>
                  </a:lnTo>
                  <a:lnTo>
                    <a:pt x="465112" y="949992"/>
                  </a:lnTo>
                  <a:cubicBezTo>
                    <a:pt x="397010" y="931968"/>
                    <a:pt x="334938" y="896131"/>
                    <a:pt x="285278" y="846165"/>
                  </a:cubicBezTo>
                  <a:lnTo>
                    <a:pt x="118098" y="896550"/>
                  </a:lnTo>
                  <a:lnTo>
                    <a:pt x="56582" y="790001"/>
                  </a:lnTo>
                  <a:lnTo>
                    <a:pt x="183807" y="670411"/>
                  </a:lnTo>
                  <a:cubicBezTo>
                    <a:pt x="165365" y="602421"/>
                    <a:pt x="165365" y="530746"/>
                    <a:pt x="183807" y="462757"/>
                  </a:cubicBezTo>
                  <a:lnTo>
                    <a:pt x="56582" y="343167"/>
                  </a:lnTo>
                  <a:lnTo>
                    <a:pt x="118098" y="236618"/>
                  </a:lnTo>
                  <a:lnTo>
                    <a:pt x="285278" y="287003"/>
                  </a:lnTo>
                  <a:cubicBezTo>
                    <a:pt x="334938" y="237037"/>
                    <a:pt x="397010" y="201199"/>
                    <a:pt x="465112" y="183176"/>
                  </a:cubicBezTo>
                  <a:lnTo>
                    <a:pt x="505068" y="13200"/>
                  </a:lnTo>
                  <a:lnTo>
                    <a:pt x="628100" y="13200"/>
                  </a:lnTo>
                  <a:lnTo>
                    <a:pt x="668056" y="183176"/>
                  </a:lnTo>
                  <a:cubicBezTo>
                    <a:pt x="736158" y="201200"/>
                    <a:pt x="798230" y="237037"/>
                    <a:pt x="847890" y="287003"/>
                  </a:cubicBezTo>
                  <a:close/>
                </a:path>
              </a:pathLst>
            </a:custGeom>
            <a:solidFill>
              <a:schemeClr val="bg1">
                <a:lumMod val="75000"/>
              </a:schemeClr>
            </a:solidFill>
          </p:spPr>
          <p:style>
            <a:lnRef idx="3">
              <a:schemeClr val="lt1"/>
            </a:lnRef>
            <a:fillRef idx="1">
              <a:schemeClr val="dk1"/>
            </a:fillRef>
            <a:effectRef idx="1">
              <a:schemeClr val="dk1"/>
            </a:effectRef>
            <a:fontRef idx="minor">
              <a:schemeClr val="lt1"/>
            </a:fontRef>
          </p:style>
          <p:txBody>
            <a:bodyPr spcFirstLastPara="0" vert="horz" wrap="square" lIns="297978" tIns="299703" rIns="297978" bIns="299703" numCol="1" spcCol="1270" anchor="ctr" anchorCtr="0">
              <a:noAutofit/>
            </a:bodyPr>
            <a:lstStyle/>
            <a:p>
              <a:pPr lvl="0" algn="ctr" defTabSz="444500">
                <a:lnSpc>
                  <a:spcPct val="90000"/>
                </a:lnSpc>
                <a:spcBef>
                  <a:spcPct val="0"/>
                </a:spcBef>
                <a:spcAft>
                  <a:spcPct val="35000"/>
                </a:spcAft>
              </a:pPr>
              <a:r>
                <a:rPr lang="en-US" sz="1100" kern="1200" dirty="0" smtClean="0">
                  <a:solidFill>
                    <a:schemeClr val="tx1">
                      <a:lumMod val="75000"/>
                      <a:lumOff val="25000"/>
                    </a:schemeClr>
                  </a:solidFill>
                  <a:latin typeface="Calibri" panose="020F0502020204030204" pitchFamily="34" charset="0"/>
                </a:rPr>
                <a:t>Up/down scaling</a:t>
              </a:r>
              <a:endParaRPr lang="en-US" sz="1100" kern="1200" dirty="0">
                <a:solidFill>
                  <a:schemeClr val="tx1">
                    <a:lumMod val="75000"/>
                    <a:lumOff val="25000"/>
                  </a:schemeClr>
                </a:solidFill>
                <a:latin typeface="Calibri" panose="020F0502020204030204" pitchFamily="34" charset="0"/>
              </a:endParaRPr>
            </a:p>
          </p:txBody>
        </p:sp>
        <p:sp>
          <p:nvSpPr>
            <p:cNvPr id="5" name="Freeform 4"/>
            <p:cNvSpPr/>
            <p:nvPr/>
          </p:nvSpPr>
          <p:spPr>
            <a:xfrm>
              <a:off x="3144303" y="2931135"/>
              <a:ext cx="1487512" cy="1487512"/>
            </a:xfrm>
            <a:custGeom>
              <a:avLst/>
              <a:gdLst>
                <a:gd name="connsiteX0" fmla="*/ 908782 w 1214548"/>
                <a:gd name="connsiteY0" fmla="*/ 307614 h 1214548"/>
                <a:gd name="connsiteX1" fmla="*/ 1087969 w 1214548"/>
                <a:gd name="connsiteY1" fmla="*/ 253611 h 1214548"/>
                <a:gd name="connsiteX2" fmla="*/ 1153903 w 1214548"/>
                <a:gd name="connsiteY2" fmla="*/ 367812 h 1214548"/>
                <a:gd name="connsiteX3" fmla="*/ 1017541 w 1214548"/>
                <a:gd name="connsiteY3" fmla="*/ 495990 h 1214548"/>
                <a:gd name="connsiteX4" fmla="*/ 1017541 w 1214548"/>
                <a:gd name="connsiteY4" fmla="*/ 718557 h 1214548"/>
                <a:gd name="connsiteX5" fmla="*/ 1153903 w 1214548"/>
                <a:gd name="connsiteY5" fmla="*/ 846736 h 1214548"/>
                <a:gd name="connsiteX6" fmla="*/ 1087969 w 1214548"/>
                <a:gd name="connsiteY6" fmla="*/ 960937 h 1214548"/>
                <a:gd name="connsiteX7" fmla="*/ 908782 w 1214548"/>
                <a:gd name="connsiteY7" fmla="*/ 906934 h 1214548"/>
                <a:gd name="connsiteX8" fmla="*/ 716033 w 1214548"/>
                <a:gd name="connsiteY8" fmla="*/ 1018218 h 1214548"/>
                <a:gd name="connsiteX9" fmla="*/ 673208 w 1214548"/>
                <a:gd name="connsiteY9" fmla="*/ 1200400 h 1214548"/>
                <a:gd name="connsiteX10" fmla="*/ 541340 w 1214548"/>
                <a:gd name="connsiteY10" fmla="*/ 1200400 h 1214548"/>
                <a:gd name="connsiteX11" fmla="*/ 498515 w 1214548"/>
                <a:gd name="connsiteY11" fmla="*/ 1018217 h 1214548"/>
                <a:gd name="connsiteX12" fmla="*/ 305766 w 1214548"/>
                <a:gd name="connsiteY12" fmla="*/ 906933 h 1214548"/>
                <a:gd name="connsiteX13" fmla="*/ 126579 w 1214548"/>
                <a:gd name="connsiteY13" fmla="*/ 960937 h 1214548"/>
                <a:gd name="connsiteX14" fmla="*/ 60645 w 1214548"/>
                <a:gd name="connsiteY14" fmla="*/ 846736 h 1214548"/>
                <a:gd name="connsiteX15" fmla="*/ 197007 w 1214548"/>
                <a:gd name="connsiteY15" fmla="*/ 718558 h 1214548"/>
                <a:gd name="connsiteX16" fmla="*/ 197007 w 1214548"/>
                <a:gd name="connsiteY16" fmla="*/ 495991 h 1214548"/>
                <a:gd name="connsiteX17" fmla="*/ 60645 w 1214548"/>
                <a:gd name="connsiteY17" fmla="*/ 367812 h 1214548"/>
                <a:gd name="connsiteX18" fmla="*/ 126579 w 1214548"/>
                <a:gd name="connsiteY18" fmla="*/ 253611 h 1214548"/>
                <a:gd name="connsiteX19" fmla="*/ 305766 w 1214548"/>
                <a:gd name="connsiteY19" fmla="*/ 307614 h 1214548"/>
                <a:gd name="connsiteX20" fmla="*/ 498515 w 1214548"/>
                <a:gd name="connsiteY20" fmla="*/ 196330 h 1214548"/>
                <a:gd name="connsiteX21" fmla="*/ 541340 w 1214548"/>
                <a:gd name="connsiteY21" fmla="*/ 14148 h 1214548"/>
                <a:gd name="connsiteX22" fmla="*/ 673208 w 1214548"/>
                <a:gd name="connsiteY22" fmla="*/ 14148 h 1214548"/>
                <a:gd name="connsiteX23" fmla="*/ 716033 w 1214548"/>
                <a:gd name="connsiteY23" fmla="*/ 196331 h 1214548"/>
                <a:gd name="connsiteX24" fmla="*/ 908782 w 1214548"/>
                <a:gd name="connsiteY24" fmla="*/ 307615 h 1214548"/>
                <a:gd name="connsiteX25" fmla="*/ 908782 w 1214548"/>
                <a:gd name="connsiteY25" fmla="*/ 307614 h 1214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4548" h="1214548">
                  <a:moveTo>
                    <a:pt x="781740" y="307224"/>
                  </a:moveTo>
                  <a:lnTo>
                    <a:pt x="911648" y="226766"/>
                  </a:lnTo>
                  <a:lnTo>
                    <a:pt x="987782" y="302900"/>
                  </a:lnTo>
                  <a:lnTo>
                    <a:pt x="907324" y="432808"/>
                  </a:lnTo>
                  <a:cubicBezTo>
                    <a:pt x="938313" y="486103"/>
                    <a:pt x="954547" y="546691"/>
                    <a:pt x="954358" y="608341"/>
                  </a:cubicBezTo>
                  <a:lnTo>
                    <a:pt x="1088991" y="680615"/>
                  </a:lnTo>
                  <a:lnTo>
                    <a:pt x="1061124" y="784616"/>
                  </a:lnTo>
                  <a:lnTo>
                    <a:pt x="908391" y="779892"/>
                  </a:lnTo>
                  <a:cubicBezTo>
                    <a:pt x="877731" y="833377"/>
                    <a:pt x="833378" y="877731"/>
                    <a:pt x="779892" y="908392"/>
                  </a:cubicBezTo>
                  <a:lnTo>
                    <a:pt x="784617" y="1061124"/>
                  </a:lnTo>
                  <a:lnTo>
                    <a:pt x="680616" y="1088991"/>
                  </a:lnTo>
                  <a:lnTo>
                    <a:pt x="608341" y="954358"/>
                  </a:lnTo>
                  <a:cubicBezTo>
                    <a:pt x="546691" y="954547"/>
                    <a:pt x="486103" y="938313"/>
                    <a:pt x="432808" y="907324"/>
                  </a:cubicBezTo>
                  <a:lnTo>
                    <a:pt x="302900" y="987782"/>
                  </a:lnTo>
                  <a:lnTo>
                    <a:pt x="226766" y="911648"/>
                  </a:lnTo>
                  <a:lnTo>
                    <a:pt x="307224" y="781740"/>
                  </a:lnTo>
                  <a:cubicBezTo>
                    <a:pt x="276235" y="728445"/>
                    <a:pt x="260001" y="667857"/>
                    <a:pt x="260190" y="606207"/>
                  </a:cubicBezTo>
                  <a:lnTo>
                    <a:pt x="125557" y="533933"/>
                  </a:lnTo>
                  <a:lnTo>
                    <a:pt x="153424" y="429932"/>
                  </a:lnTo>
                  <a:lnTo>
                    <a:pt x="306157" y="434656"/>
                  </a:lnTo>
                  <a:cubicBezTo>
                    <a:pt x="336817" y="381171"/>
                    <a:pt x="381170" y="336817"/>
                    <a:pt x="434656" y="306156"/>
                  </a:cubicBezTo>
                  <a:lnTo>
                    <a:pt x="429931" y="153424"/>
                  </a:lnTo>
                  <a:lnTo>
                    <a:pt x="533932" y="125557"/>
                  </a:lnTo>
                  <a:lnTo>
                    <a:pt x="606207" y="260190"/>
                  </a:lnTo>
                  <a:cubicBezTo>
                    <a:pt x="667857" y="260001"/>
                    <a:pt x="728445" y="276235"/>
                    <a:pt x="781740" y="307224"/>
                  </a:cubicBezTo>
                  <a:lnTo>
                    <a:pt x="781740" y="307224"/>
                  </a:lnTo>
                  <a:close/>
                </a:path>
              </a:pathLst>
            </a:custGeom>
            <a:solidFill>
              <a:schemeClr val="bg1">
                <a:lumMod val="75000"/>
              </a:schemeClr>
            </a:solidFill>
          </p:spPr>
          <p:style>
            <a:lnRef idx="3">
              <a:schemeClr val="lt1"/>
            </a:lnRef>
            <a:fillRef idx="1">
              <a:schemeClr val="dk1"/>
            </a:fillRef>
            <a:effectRef idx="1">
              <a:schemeClr val="dk1"/>
            </a:effectRef>
            <a:fontRef idx="minor">
              <a:schemeClr val="lt1"/>
            </a:fontRef>
          </p:style>
          <p:txBody>
            <a:bodyPr spcFirstLastPara="0" vert="horz" wrap="square" lIns="415568" tIns="415567" rIns="415568" bIns="415569" numCol="1" spcCol="1270" anchor="ctr" anchorCtr="0">
              <a:noAutofit/>
            </a:bodyPr>
            <a:lstStyle/>
            <a:p>
              <a:pPr lvl="0" algn="ctr" defTabSz="444500">
                <a:lnSpc>
                  <a:spcPct val="90000"/>
                </a:lnSpc>
                <a:spcBef>
                  <a:spcPct val="0"/>
                </a:spcBef>
                <a:spcAft>
                  <a:spcPct val="35000"/>
                </a:spcAft>
              </a:pPr>
              <a:r>
                <a:rPr lang="en-US" sz="1100" dirty="0">
                  <a:solidFill>
                    <a:schemeClr val="tx1">
                      <a:lumMod val="75000"/>
                      <a:lumOff val="25000"/>
                    </a:schemeClr>
                  </a:solidFill>
                  <a:latin typeface="Calibri" panose="020F0502020204030204" pitchFamily="34" charset="0"/>
                </a:rPr>
                <a:t>C</a:t>
              </a:r>
              <a:r>
                <a:rPr lang="en-US" sz="1100" kern="1200" dirty="0" smtClean="0">
                  <a:solidFill>
                    <a:schemeClr val="tx1">
                      <a:lumMod val="75000"/>
                      <a:lumOff val="25000"/>
                    </a:schemeClr>
                  </a:solidFill>
                  <a:latin typeface="Calibri" panose="020F0502020204030204" pitchFamily="34" charset="0"/>
                </a:rPr>
                <a:t>alibration</a:t>
              </a:r>
              <a:endParaRPr lang="en-US" sz="1100" kern="1200" dirty="0">
                <a:solidFill>
                  <a:schemeClr val="tx1">
                    <a:lumMod val="75000"/>
                    <a:lumOff val="25000"/>
                  </a:schemeClr>
                </a:solidFill>
                <a:latin typeface="Calibri" panose="020F0502020204030204" pitchFamily="34" charset="0"/>
              </a:endParaRPr>
            </a:p>
          </p:txBody>
        </p:sp>
        <p:sp>
          <p:nvSpPr>
            <p:cNvPr id="6" name="Up Arrow 5"/>
            <p:cNvSpPr/>
            <p:nvPr/>
          </p:nvSpPr>
          <p:spPr>
            <a:xfrm>
              <a:off x="5755321" y="1707268"/>
              <a:ext cx="914400" cy="1265128"/>
            </a:xfrm>
            <a:prstGeom prst="upArrow">
              <a:avLst/>
            </a:prstGeom>
            <a:solidFill>
              <a:srgbClr val="BFBFBF"/>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Up Arrow 6"/>
            <p:cNvSpPr/>
            <p:nvPr/>
          </p:nvSpPr>
          <p:spPr>
            <a:xfrm>
              <a:off x="1494688" y="1566332"/>
              <a:ext cx="914400" cy="1418590"/>
            </a:xfrm>
            <a:prstGeom prst="upArrow">
              <a:avLst>
                <a:gd name="adj1" fmla="val 50000"/>
                <a:gd name="adj2" fmla="val 47260"/>
              </a:avLst>
            </a:prstGeom>
            <a:solidFill>
              <a:srgbClr val="BFBFBF"/>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Up Arrow 7"/>
            <p:cNvSpPr/>
            <p:nvPr/>
          </p:nvSpPr>
          <p:spPr>
            <a:xfrm>
              <a:off x="3861626" y="1566332"/>
              <a:ext cx="914400" cy="1418590"/>
            </a:xfrm>
            <a:prstGeom prst="upArrow">
              <a:avLst>
                <a:gd name="adj1" fmla="val 50000"/>
                <a:gd name="adj2" fmla="val 47260"/>
              </a:avLst>
            </a:prstGeom>
            <a:solidFill>
              <a:srgbClr val="BFBFBF"/>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9" name="Freeform 8"/>
            <p:cNvSpPr/>
            <p:nvPr/>
          </p:nvSpPr>
          <p:spPr>
            <a:xfrm>
              <a:off x="827533" y="2818934"/>
              <a:ext cx="6096000" cy="581010"/>
            </a:xfrm>
            <a:custGeom>
              <a:avLst/>
              <a:gdLst>
                <a:gd name="connsiteX0" fmla="*/ 0 w 6096000"/>
                <a:gd name="connsiteY0" fmla="*/ 58101 h 581010"/>
                <a:gd name="connsiteX1" fmla="*/ 58101 w 6096000"/>
                <a:gd name="connsiteY1" fmla="*/ 0 h 581010"/>
                <a:gd name="connsiteX2" fmla="*/ 6037899 w 6096000"/>
                <a:gd name="connsiteY2" fmla="*/ 0 h 581010"/>
                <a:gd name="connsiteX3" fmla="*/ 6096000 w 6096000"/>
                <a:gd name="connsiteY3" fmla="*/ 58101 h 581010"/>
                <a:gd name="connsiteX4" fmla="*/ 6096000 w 6096000"/>
                <a:gd name="connsiteY4" fmla="*/ 522909 h 581010"/>
                <a:gd name="connsiteX5" fmla="*/ 6037899 w 6096000"/>
                <a:gd name="connsiteY5" fmla="*/ 581010 h 581010"/>
                <a:gd name="connsiteX6" fmla="*/ 58101 w 6096000"/>
                <a:gd name="connsiteY6" fmla="*/ 581010 h 581010"/>
                <a:gd name="connsiteX7" fmla="*/ 0 w 6096000"/>
                <a:gd name="connsiteY7" fmla="*/ 522909 h 581010"/>
                <a:gd name="connsiteX8" fmla="*/ 0 w 6096000"/>
                <a:gd name="connsiteY8" fmla="*/ 58101 h 5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581010">
                  <a:moveTo>
                    <a:pt x="0" y="58101"/>
                  </a:moveTo>
                  <a:cubicBezTo>
                    <a:pt x="0" y="26013"/>
                    <a:pt x="26013" y="0"/>
                    <a:pt x="58101" y="0"/>
                  </a:cubicBezTo>
                  <a:lnTo>
                    <a:pt x="6037899" y="0"/>
                  </a:lnTo>
                  <a:cubicBezTo>
                    <a:pt x="6069987" y="0"/>
                    <a:pt x="6096000" y="26013"/>
                    <a:pt x="6096000" y="58101"/>
                  </a:cubicBezTo>
                  <a:lnTo>
                    <a:pt x="6096000" y="522909"/>
                  </a:lnTo>
                  <a:cubicBezTo>
                    <a:pt x="6096000" y="554997"/>
                    <a:pt x="6069987" y="581010"/>
                    <a:pt x="6037899" y="581010"/>
                  </a:cubicBezTo>
                  <a:lnTo>
                    <a:pt x="58101" y="581010"/>
                  </a:lnTo>
                  <a:cubicBezTo>
                    <a:pt x="26013" y="581010"/>
                    <a:pt x="0" y="554997"/>
                    <a:pt x="0" y="522909"/>
                  </a:cubicBezTo>
                  <a:lnTo>
                    <a:pt x="0" y="58101"/>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70357" tIns="70357" rIns="70357" bIns="70357" numCol="1" spcCol="1270" anchor="ctr" anchorCtr="0">
              <a:noAutofit/>
            </a:bodyPr>
            <a:lstStyle/>
            <a:p>
              <a:pPr lvl="0" algn="ctr" defTabSz="622300">
                <a:lnSpc>
                  <a:spcPct val="90000"/>
                </a:lnSpc>
                <a:spcBef>
                  <a:spcPct val="0"/>
                </a:spcBef>
                <a:spcAft>
                  <a:spcPct val="35000"/>
                </a:spcAft>
              </a:pPr>
              <a:r>
                <a:rPr lang="en-US" i="1" kern="1200" dirty="0" smtClean="0">
                  <a:latin typeface="Calibri" panose="020F0502020204030204" pitchFamily="34" charset="0"/>
                </a:rPr>
                <a:t>HarvestChoice CELL5M</a:t>
              </a:r>
              <a:r>
                <a:rPr lang="en-US" kern="1200" dirty="0" smtClean="0">
                  <a:latin typeface="Calibri" panose="020F0502020204030204" pitchFamily="34" charset="0"/>
                </a:rPr>
                <a:t>  (400+ 10 km spatial layers)</a:t>
              </a:r>
              <a:endParaRPr lang="en-US" kern="1200" dirty="0">
                <a:latin typeface="Calibri" panose="020F0502020204030204" pitchFamily="34" charset="0"/>
              </a:endParaRPr>
            </a:p>
          </p:txBody>
        </p:sp>
        <p:grpSp>
          <p:nvGrpSpPr>
            <p:cNvPr id="10" name="Group 9"/>
            <p:cNvGrpSpPr/>
            <p:nvPr/>
          </p:nvGrpSpPr>
          <p:grpSpPr>
            <a:xfrm>
              <a:off x="830342" y="1071055"/>
              <a:ext cx="4611607" cy="1525530"/>
              <a:chOff x="1523336" y="1716066"/>
              <a:chExt cx="4611607" cy="1525530"/>
            </a:xfrm>
          </p:grpSpPr>
          <p:sp>
            <p:nvSpPr>
              <p:cNvPr id="11" name="Freeform 10"/>
              <p:cNvSpPr/>
              <p:nvPr/>
            </p:nvSpPr>
            <p:spPr>
              <a:xfrm>
                <a:off x="1523336" y="2728091"/>
                <a:ext cx="2246244" cy="513505"/>
              </a:xfrm>
              <a:custGeom>
                <a:avLst/>
                <a:gdLst>
                  <a:gd name="connsiteX0" fmla="*/ 0 w 2246244"/>
                  <a:gd name="connsiteY0" fmla="*/ 65944 h 659440"/>
                  <a:gd name="connsiteX1" fmla="*/ 65944 w 2246244"/>
                  <a:gd name="connsiteY1" fmla="*/ 0 h 659440"/>
                  <a:gd name="connsiteX2" fmla="*/ 2180300 w 2246244"/>
                  <a:gd name="connsiteY2" fmla="*/ 0 h 659440"/>
                  <a:gd name="connsiteX3" fmla="*/ 2246244 w 2246244"/>
                  <a:gd name="connsiteY3" fmla="*/ 65944 h 659440"/>
                  <a:gd name="connsiteX4" fmla="*/ 2246244 w 2246244"/>
                  <a:gd name="connsiteY4" fmla="*/ 593496 h 659440"/>
                  <a:gd name="connsiteX5" fmla="*/ 2180300 w 2246244"/>
                  <a:gd name="connsiteY5" fmla="*/ 659440 h 659440"/>
                  <a:gd name="connsiteX6" fmla="*/ 65944 w 2246244"/>
                  <a:gd name="connsiteY6" fmla="*/ 659440 h 659440"/>
                  <a:gd name="connsiteX7" fmla="*/ 0 w 2246244"/>
                  <a:gd name="connsiteY7" fmla="*/ 593496 h 659440"/>
                  <a:gd name="connsiteX8" fmla="*/ 0 w 2246244"/>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6244" h="659440">
                    <a:moveTo>
                      <a:pt x="0" y="65944"/>
                    </a:moveTo>
                    <a:cubicBezTo>
                      <a:pt x="0" y="29524"/>
                      <a:pt x="29524" y="0"/>
                      <a:pt x="65944" y="0"/>
                    </a:cubicBezTo>
                    <a:lnTo>
                      <a:pt x="2180300" y="0"/>
                    </a:lnTo>
                    <a:cubicBezTo>
                      <a:pt x="2216720" y="0"/>
                      <a:pt x="2246244" y="29524"/>
                      <a:pt x="2246244" y="65944"/>
                    </a:cubicBezTo>
                    <a:lnTo>
                      <a:pt x="2246244" y="593496"/>
                    </a:lnTo>
                    <a:cubicBezTo>
                      <a:pt x="2246244" y="629916"/>
                      <a:pt x="2216720" y="659440"/>
                      <a:pt x="2180300" y="659440"/>
                    </a:cubicBezTo>
                    <a:lnTo>
                      <a:pt x="65944" y="659440"/>
                    </a:lnTo>
                    <a:cubicBezTo>
                      <a:pt x="29524" y="659440"/>
                      <a:pt x="0" y="629916"/>
                      <a:pt x="0" y="593496"/>
                    </a:cubicBezTo>
                    <a:lnTo>
                      <a:pt x="0" y="65944"/>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72654" tIns="72654" rIns="72654" bIns="72654" numCol="1" spcCol="1270" anchor="ctr" anchorCtr="0">
                <a:noAutofit/>
              </a:bodyPr>
              <a:lstStyle/>
              <a:p>
                <a:pPr lvl="0" algn="ctr" defTabSz="622300">
                  <a:lnSpc>
                    <a:spcPct val="90000"/>
                  </a:lnSpc>
                  <a:spcBef>
                    <a:spcPct val="0"/>
                  </a:spcBef>
                  <a:spcAft>
                    <a:spcPct val="35000"/>
                  </a:spcAft>
                </a:pPr>
                <a:r>
                  <a:rPr lang="en-US" sz="1400" b="1" kern="1200" dirty="0" smtClean="0">
                    <a:latin typeface="Calibri" panose="020F0502020204030204" pitchFamily="34" charset="0"/>
                  </a:rPr>
                  <a:t>Data API</a:t>
                </a:r>
                <a:endParaRPr lang="en-US" sz="1400" kern="1200" dirty="0">
                  <a:latin typeface="Calibri" panose="020F0502020204030204" pitchFamily="34" charset="0"/>
                </a:endParaRPr>
              </a:p>
            </p:txBody>
          </p:sp>
          <p:sp>
            <p:nvSpPr>
              <p:cNvPr id="12" name="Freeform 11"/>
              <p:cNvSpPr/>
              <p:nvPr/>
            </p:nvSpPr>
            <p:spPr>
              <a:xfrm>
                <a:off x="1523336"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400" kern="1200" dirty="0" smtClean="0">
                    <a:latin typeface="Calibri" panose="020F0502020204030204" pitchFamily="34" charset="0"/>
                  </a:rPr>
                  <a:t>MAPPR</a:t>
                </a:r>
                <a:endParaRPr lang="en-US" sz="1400" kern="1200" dirty="0">
                  <a:latin typeface="Calibri" panose="020F0502020204030204" pitchFamily="34" charset="0"/>
                </a:endParaRPr>
              </a:p>
            </p:txBody>
          </p:sp>
          <p:sp>
            <p:nvSpPr>
              <p:cNvPr id="13" name="Freeform 12"/>
              <p:cNvSpPr/>
              <p:nvPr/>
            </p:nvSpPr>
            <p:spPr>
              <a:xfrm>
                <a:off x="2291937"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400" kern="1200" dirty="0" smtClean="0">
                    <a:latin typeface="Calibri" panose="020F0502020204030204" pitchFamily="34" charset="0"/>
                  </a:rPr>
                  <a:t>TABLR</a:t>
                </a:r>
                <a:endParaRPr lang="en-US" sz="1400" kern="1200" dirty="0">
                  <a:latin typeface="Calibri" panose="020F0502020204030204" pitchFamily="34" charset="0"/>
                </a:endParaRPr>
              </a:p>
            </p:txBody>
          </p:sp>
          <p:sp>
            <p:nvSpPr>
              <p:cNvPr id="14" name="Freeform 13"/>
              <p:cNvSpPr/>
              <p:nvPr/>
            </p:nvSpPr>
            <p:spPr>
              <a:xfrm>
                <a:off x="3060538"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200" kern="1200" dirty="0" smtClean="0">
                    <a:latin typeface="Calibri" panose="020F0502020204030204" pitchFamily="34" charset="0"/>
                  </a:rPr>
                  <a:t>3</a:t>
                </a:r>
                <a:r>
                  <a:rPr lang="en-US" sz="1200" kern="1200" baseline="30000" dirty="0" smtClean="0">
                    <a:latin typeface="Calibri" panose="020F0502020204030204" pitchFamily="34" charset="0"/>
                  </a:rPr>
                  <a:t>rd</a:t>
                </a:r>
                <a:r>
                  <a:rPr lang="en-US" sz="1200" kern="1200" dirty="0" smtClean="0">
                    <a:latin typeface="Calibri" panose="020F0502020204030204" pitchFamily="34" charset="0"/>
                  </a:rPr>
                  <a:t>-party tools</a:t>
                </a:r>
                <a:endParaRPr lang="en-US" sz="1200" kern="1200" dirty="0">
                  <a:latin typeface="Calibri" panose="020F0502020204030204" pitchFamily="34" charset="0"/>
                </a:endParaRPr>
              </a:p>
            </p:txBody>
          </p:sp>
          <p:sp>
            <p:nvSpPr>
              <p:cNvPr id="15" name="Freeform 14"/>
              <p:cNvSpPr/>
              <p:nvPr/>
            </p:nvSpPr>
            <p:spPr>
              <a:xfrm>
                <a:off x="3888699" y="2728091"/>
                <a:ext cx="2246244" cy="513505"/>
              </a:xfrm>
              <a:custGeom>
                <a:avLst/>
                <a:gdLst>
                  <a:gd name="connsiteX0" fmla="*/ 0 w 2246244"/>
                  <a:gd name="connsiteY0" fmla="*/ 65944 h 659440"/>
                  <a:gd name="connsiteX1" fmla="*/ 65944 w 2246244"/>
                  <a:gd name="connsiteY1" fmla="*/ 0 h 659440"/>
                  <a:gd name="connsiteX2" fmla="*/ 2180300 w 2246244"/>
                  <a:gd name="connsiteY2" fmla="*/ 0 h 659440"/>
                  <a:gd name="connsiteX3" fmla="*/ 2246244 w 2246244"/>
                  <a:gd name="connsiteY3" fmla="*/ 65944 h 659440"/>
                  <a:gd name="connsiteX4" fmla="*/ 2246244 w 2246244"/>
                  <a:gd name="connsiteY4" fmla="*/ 593496 h 659440"/>
                  <a:gd name="connsiteX5" fmla="*/ 2180300 w 2246244"/>
                  <a:gd name="connsiteY5" fmla="*/ 659440 h 659440"/>
                  <a:gd name="connsiteX6" fmla="*/ 65944 w 2246244"/>
                  <a:gd name="connsiteY6" fmla="*/ 659440 h 659440"/>
                  <a:gd name="connsiteX7" fmla="*/ 0 w 2246244"/>
                  <a:gd name="connsiteY7" fmla="*/ 593496 h 659440"/>
                  <a:gd name="connsiteX8" fmla="*/ 0 w 2246244"/>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6244" h="659440">
                    <a:moveTo>
                      <a:pt x="0" y="65944"/>
                    </a:moveTo>
                    <a:cubicBezTo>
                      <a:pt x="0" y="29524"/>
                      <a:pt x="29524" y="0"/>
                      <a:pt x="65944" y="0"/>
                    </a:cubicBezTo>
                    <a:lnTo>
                      <a:pt x="2180300" y="0"/>
                    </a:lnTo>
                    <a:cubicBezTo>
                      <a:pt x="2216720" y="0"/>
                      <a:pt x="2246244" y="29524"/>
                      <a:pt x="2246244" y="65944"/>
                    </a:cubicBezTo>
                    <a:lnTo>
                      <a:pt x="2246244" y="593496"/>
                    </a:lnTo>
                    <a:cubicBezTo>
                      <a:pt x="2246244" y="629916"/>
                      <a:pt x="2216720" y="659440"/>
                      <a:pt x="2180300" y="659440"/>
                    </a:cubicBezTo>
                    <a:lnTo>
                      <a:pt x="65944" y="659440"/>
                    </a:lnTo>
                    <a:cubicBezTo>
                      <a:pt x="29524" y="659440"/>
                      <a:pt x="0" y="629916"/>
                      <a:pt x="0" y="593496"/>
                    </a:cubicBezTo>
                    <a:lnTo>
                      <a:pt x="0" y="65944"/>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400" b="1" kern="1200" dirty="0" smtClean="0">
                    <a:latin typeface="Calibri" panose="020F0502020204030204" pitchFamily="34" charset="0"/>
                  </a:rPr>
                  <a:t>Web Map Service </a:t>
                </a:r>
                <a:r>
                  <a:rPr lang="en-US" sz="1400" kern="1200" dirty="0" smtClean="0">
                    <a:latin typeface="Calibri" panose="020F0502020204030204" pitchFamily="34" charset="0"/>
                  </a:rPr>
                  <a:t>(WMS)</a:t>
                </a:r>
                <a:endParaRPr lang="en-US" sz="1400" kern="1200" dirty="0">
                  <a:latin typeface="Calibri" panose="020F0502020204030204" pitchFamily="34" charset="0"/>
                </a:endParaRPr>
              </a:p>
            </p:txBody>
          </p:sp>
          <p:sp>
            <p:nvSpPr>
              <p:cNvPr id="16" name="Freeform 15"/>
              <p:cNvSpPr/>
              <p:nvPr/>
            </p:nvSpPr>
            <p:spPr>
              <a:xfrm>
                <a:off x="3888699"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100" kern="1200" dirty="0" smtClean="0">
                    <a:latin typeface="Calibri" panose="020F0502020204030204" pitchFamily="34" charset="0"/>
                  </a:rPr>
                  <a:t>BMGF Project Mapping Tool</a:t>
                </a:r>
                <a:endParaRPr lang="en-US" sz="1100" kern="1200" dirty="0">
                  <a:latin typeface="Calibri" panose="020F0502020204030204" pitchFamily="34" charset="0"/>
                </a:endParaRPr>
              </a:p>
            </p:txBody>
          </p:sp>
          <p:sp>
            <p:nvSpPr>
              <p:cNvPr id="17" name="Freeform 16"/>
              <p:cNvSpPr/>
              <p:nvPr/>
            </p:nvSpPr>
            <p:spPr>
              <a:xfrm>
                <a:off x="4657300"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400" kern="1200" dirty="0" smtClean="0">
                    <a:latin typeface="Calibri" panose="020F0502020204030204" pitchFamily="34" charset="0"/>
                  </a:rPr>
                  <a:t>Africa RISING</a:t>
                </a:r>
                <a:endParaRPr lang="en-US" sz="1400" kern="1200" dirty="0">
                  <a:latin typeface="Calibri" panose="020F0502020204030204" pitchFamily="34" charset="0"/>
                </a:endParaRPr>
              </a:p>
            </p:txBody>
          </p:sp>
          <p:sp>
            <p:nvSpPr>
              <p:cNvPr id="18" name="Freeform 17"/>
              <p:cNvSpPr/>
              <p:nvPr/>
            </p:nvSpPr>
            <p:spPr>
              <a:xfrm>
                <a:off x="5425902" y="1716066"/>
                <a:ext cx="709041" cy="747540"/>
              </a:xfrm>
              <a:custGeom>
                <a:avLst/>
                <a:gdLst>
                  <a:gd name="connsiteX0" fmla="*/ 0 w 709041"/>
                  <a:gd name="connsiteY0" fmla="*/ 65944 h 659440"/>
                  <a:gd name="connsiteX1" fmla="*/ 65944 w 709041"/>
                  <a:gd name="connsiteY1" fmla="*/ 0 h 659440"/>
                  <a:gd name="connsiteX2" fmla="*/ 643097 w 709041"/>
                  <a:gd name="connsiteY2" fmla="*/ 0 h 659440"/>
                  <a:gd name="connsiteX3" fmla="*/ 709041 w 709041"/>
                  <a:gd name="connsiteY3" fmla="*/ 65944 h 659440"/>
                  <a:gd name="connsiteX4" fmla="*/ 709041 w 709041"/>
                  <a:gd name="connsiteY4" fmla="*/ 593496 h 659440"/>
                  <a:gd name="connsiteX5" fmla="*/ 643097 w 709041"/>
                  <a:gd name="connsiteY5" fmla="*/ 659440 h 659440"/>
                  <a:gd name="connsiteX6" fmla="*/ 65944 w 709041"/>
                  <a:gd name="connsiteY6" fmla="*/ 659440 h 659440"/>
                  <a:gd name="connsiteX7" fmla="*/ 0 w 709041"/>
                  <a:gd name="connsiteY7" fmla="*/ 593496 h 659440"/>
                  <a:gd name="connsiteX8" fmla="*/ 0 w 709041"/>
                  <a:gd name="connsiteY8" fmla="*/ 65944 h 65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041" h="659440">
                    <a:moveTo>
                      <a:pt x="0" y="65944"/>
                    </a:moveTo>
                    <a:cubicBezTo>
                      <a:pt x="0" y="29524"/>
                      <a:pt x="29524" y="0"/>
                      <a:pt x="65944" y="0"/>
                    </a:cubicBezTo>
                    <a:lnTo>
                      <a:pt x="643097" y="0"/>
                    </a:lnTo>
                    <a:cubicBezTo>
                      <a:pt x="679517" y="0"/>
                      <a:pt x="709041" y="29524"/>
                      <a:pt x="709041" y="65944"/>
                    </a:cubicBezTo>
                    <a:lnTo>
                      <a:pt x="709041" y="593496"/>
                    </a:lnTo>
                    <a:cubicBezTo>
                      <a:pt x="709041" y="629916"/>
                      <a:pt x="679517" y="659440"/>
                      <a:pt x="643097" y="659440"/>
                    </a:cubicBezTo>
                    <a:lnTo>
                      <a:pt x="65944" y="659440"/>
                    </a:lnTo>
                    <a:cubicBezTo>
                      <a:pt x="29524" y="659440"/>
                      <a:pt x="0" y="629916"/>
                      <a:pt x="0" y="593496"/>
                    </a:cubicBezTo>
                    <a:lnTo>
                      <a:pt x="0" y="65944"/>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61224" tIns="61224" rIns="61224" bIns="61224" numCol="1" spcCol="1270" anchor="ctr" anchorCtr="0">
                <a:noAutofit/>
              </a:bodyPr>
              <a:lstStyle/>
              <a:p>
                <a:pPr lvl="0" algn="ctr" defTabSz="488950">
                  <a:lnSpc>
                    <a:spcPct val="90000"/>
                  </a:lnSpc>
                  <a:spcBef>
                    <a:spcPct val="0"/>
                  </a:spcBef>
                  <a:spcAft>
                    <a:spcPct val="35000"/>
                  </a:spcAft>
                </a:pPr>
                <a:r>
                  <a:rPr lang="en-US" sz="1400" kern="1200" dirty="0" smtClean="0">
                    <a:latin typeface="Calibri" panose="020F0502020204030204" pitchFamily="34" charset="0"/>
                  </a:rPr>
                  <a:t>FAO</a:t>
                </a:r>
                <a:endParaRPr lang="en-US" sz="1400" kern="1200" dirty="0">
                  <a:latin typeface="Calibri" panose="020F0502020204030204" pitchFamily="34" charset="0"/>
                </a:endParaRPr>
              </a:p>
            </p:txBody>
          </p:sp>
        </p:grpSp>
        <p:sp>
          <p:nvSpPr>
            <p:cNvPr id="19" name="Freeform 18"/>
            <p:cNvSpPr/>
            <p:nvPr/>
          </p:nvSpPr>
          <p:spPr>
            <a:xfrm>
              <a:off x="5501510" y="1071055"/>
              <a:ext cx="1422023" cy="747540"/>
            </a:xfrm>
            <a:custGeom>
              <a:avLst/>
              <a:gdLst>
                <a:gd name="connsiteX0" fmla="*/ 0 w 1121310"/>
                <a:gd name="connsiteY0" fmla="*/ 74754 h 747540"/>
                <a:gd name="connsiteX1" fmla="*/ 74754 w 1121310"/>
                <a:gd name="connsiteY1" fmla="*/ 0 h 747540"/>
                <a:gd name="connsiteX2" fmla="*/ 1046556 w 1121310"/>
                <a:gd name="connsiteY2" fmla="*/ 0 h 747540"/>
                <a:gd name="connsiteX3" fmla="*/ 1121310 w 1121310"/>
                <a:gd name="connsiteY3" fmla="*/ 74754 h 747540"/>
                <a:gd name="connsiteX4" fmla="*/ 1121310 w 1121310"/>
                <a:gd name="connsiteY4" fmla="*/ 672786 h 747540"/>
                <a:gd name="connsiteX5" fmla="*/ 1046556 w 1121310"/>
                <a:gd name="connsiteY5" fmla="*/ 747540 h 747540"/>
                <a:gd name="connsiteX6" fmla="*/ 74754 w 1121310"/>
                <a:gd name="connsiteY6" fmla="*/ 747540 h 747540"/>
                <a:gd name="connsiteX7" fmla="*/ 0 w 1121310"/>
                <a:gd name="connsiteY7" fmla="*/ 672786 h 747540"/>
                <a:gd name="connsiteX8" fmla="*/ 0 w 1121310"/>
                <a:gd name="connsiteY8" fmla="*/ 74754 h 74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310" h="747540">
                  <a:moveTo>
                    <a:pt x="0" y="74754"/>
                  </a:moveTo>
                  <a:cubicBezTo>
                    <a:pt x="0" y="33469"/>
                    <a:pt x="33469" y="0"/>
                    <a:pt x="74754" y="0"/>
                  </a:cubicBezTo>
                  <a:lnTo>
                    <a:pt x="1046556" y="0"/>
                  </a:lnTo>
                  <a:cubicBezTo>
                    <a:pt x="1087841" y="0"/>
                    <a:pt x="1121310" y="33469"/>
                    <a:pt x="1121310" y="74754"/>
                  </a:cubicBezTo>
                  <a:lnTo>
                    <a:pt x="1121310" y="672786"/>
                  </a:lnTo>
                  <a:cubicBezTo>
                    <a:pt x="1121310" y="714071"/>
                    <a:pt x="1087841" y="747540"/>
                    <a:pt x="1046556" y="747540"/>
                  </a:cubicBezTo>
                  <a:lnTo>
                    <a:pt x="74754" y="747540"/>
                  </a:lnTo>
                  <a:cubicBezTo>
                    <a:pt x="33469" y="747540"/>
                    <a:pt x="0" y="714071"/>
                    <a:pt x="0" y="672786"/>
                  </a:cubicBezTo>
                  <a:lnTo>
                    <a:pt x="0" y="74754"/>
                  </a:ln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71425" tIns="71425" rIns="71425" bIns="71425" numCol="1" spcCol="1270" anchor="ctr" anchorCtr="0">
              <a:noAutofit/>
            </a:bodyPr>
            <a:lstStyle/>
            <a:p>
              <a:pPr lvl="0" algn="ctr" defTabSz="577850">
                <a:lnSpc>
                  <a:spcPct val="90000"/>
                </a:lnSpc>
                <a:spcBef>
                  <a:spcPct val="0"/>
                </a:spcBef>
                <a:spcAft>
                  <a:spcPct val="35000"/>
                </a:spcAft>
              </a:pPr>
              <a:r>
                <a:rPr lang="en-US" sz="1400" kern="1200" dirty="0" smtClean="0">
                  <a:latin typeface="Calibri" panose="020F0502020204030204" pitchFamily="34" charset="0"/>
                </a:rPr>
                <a:t>HarvestChoice website</a:t>
              </a:r>
              <a:endParaRPr lang="en-US" sz="1400" kern="1200" dirty="0">
                <a:latin typeface="Calibri" panose="020F0502020204030204" pitchFamily="34" charset="0"/>
              </a:endParaRPr>
            </a:p>
          </p:txBody>
        </p:sp>
      </p:grpSp>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43648" y="1027429"/>
            <a:ext cx="2400071" cy="3146087"/>
          </a:xfrm>
          <a:prstGeom prst="rect">
            <a:avLst/>
          </a:prstGeom>
        </p:spPr>
      </p:pic>
      <p:pic>
        <p:nvPicPr>
          <p:cNvPr id="28" name="Picture 27"/>
          <p:cNvPicPr>
            <a:picLocks noChangeAspect="1"/>
          </p:cNvPicPr>
          <p:nvPr/>
        </p:nvPicPr>
        <p:blipFill rotWithShape="1">
          <a:blip r:embed="rId8" cstate="print">
            <a:extLst>
              <a:ext uri="{28A0092B-C50C-407E-A947-70E740481C1C}">
                <a14:useLocalDpi xmlns:a14="http://schemas.microsoft.com/office/drawing/2010/main" val="0"/>
              </a:ext>
            </a:extLst>
          </a:blip>
          <a:srcRect l="10215" r="12112" b="32793"/>
          <a:stretch/>
        </p:blipFill>
        <p:spPr>
          <a:xfrm>
            <a:off x="9307666" y="1030219"/>
            <a:ext cx="2526342" cy="3822153"/>
          </a:xfrm>
          <a:prstGeom prst="rect">
            <a:avLst/>
          </a:prstGeom>
        </p:spPr>
      </p:pic>
      <p:sp>
        <p:nvSpPr>
          <p:cNvPr id="31" name="TextBox 30"/>
          <p:cNvSpPr txBox="1"/>
          <p:nvPr/>
        </p:nvSpPr>
        <p:spPr>
          <a:xfrm>
            <a:off x="9021297" y="5041449"/>
            <a:ext cx="2586798" cy="923330"/>
          </a:xfrm>
          <a:prstGeom prst="rect">
            <a:avLst/>
          </a:prstGeom>
          <a:noFill/>
        </p:spPr>
        <p:txBody>
          <a:bodyPr wrap="none" rtlCol="0">
            <a:spAutoFit/>
          </a:bodyPr>
          <a:lstStyle/>
          <a:p>
            <a:r>
              <a:rPr lang="en-US" dirty="0" smtClean="0"/>
              <a:t>Try:</a:t>
            </a:r>
          </a:p>
          <a:p>
            <a:r>
              <a:rPr lang="en-US" i="1" dirty="0" smtClean="0">
                <a:solidFill>
                  <a:schemeClr val="accent5"/>
                </a:solidFill>
              </a:rPr>
              <a:t>harvestchoice.org/</a:t>
            </a:r>
            <a:r>
              <a:rPr lang="en-US" b="1" i="1" dirty="0" smtClean="0">
                <a:solidFill>
                  <a:schemeClr val="accent6">
                    <a:lumMod val="75000"/>
                  </a:schemeClr>
                </a:solidFill>
              </a:rPr>
              <a:t>mappr</a:t>
            </a:r>
          </a:p>
          <a:p>
            <a:r>
              <a:rPr lang="en-US" i="1" dirty="0" smtClean="0">
                <a:solidFill>
                  <a:schemeClr val="accent5"/>
                </a:solidFill>
              </a:rPr>
              <a:t>harvestchoice.org/</a:t>
            </a:r>
            <a:r>
              <a:rPr lang="en-US" b="1" i="1" dirty="0" err="1" smtClean="0">
                <a:solidFill>
                  <a:schemeClr val="accent6">
                    <a:lumMod val="75000"/>
                  </a:schemeClr>
                </a:solidFill>
              </a:rPr>
              <a:t>tablr</a:t>
            </a:r>
            <a:endParaRPr lang="en-US" i="1" dirty="0"/>
          </a:p>
        </p:txBody>
      </p:sp>
    </p:spTree>
    <p:extLst>
      <p:ext uri="{BB962C8B-B14F-4D97-AF65-F5344CB8AC3E}">
        <p14:creationId xmlns:p14="http://schemas.microsoft.com/office/powerpoint/2010/main" val="29330957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i="1" dirty="0" smtClean="0">
                <a:latin typeface="+mj-lt"/>
              </a:rPr>
              <a:t>Flagship Datasets</a:t>
            </a:r>
            <a:endParaRPr lang="en-US" sz="3600" b="1" i="1" spc="300" dirty="0">
              <a:latin typeface="+mj-lt"/>
            </a:endParaRPr>
          </a:p>
        </p:txBody>
      </p:sp>
      <p:sp>
        <p:nvSpPr>
          <p:cNvPr id="5" name="Content Placeholder 4"/>
          <p:cNvSpPr>
            <a:spLocks noGrp="1"/>
          </p:cNvSpPr>
          <p:nvPr>
            <p:ph idx="1"/>
          </p:nvPr>
        </p:nvSpPr>
        <p:spPr>
          <a:xfrm>
            <a:off x="609600" y="1772729"/>
            <a:ext cx="6849291" cy="4811624"/>
          </a:xfrm>
        </p:spPr>
        <p:txBody>
          <a:bodyPr>
            <a:noAutofit/>
          </a:bodyPr>
          <a:lstStyle/>
          <a:p>
            <a:pPr marL="0" indent="0">
              <a:buNone/>
            </a:pPr>
            <a:r>
              <a:rPr lang="en-US" sz="3000" dirty="0" smtClean="0"/>
              <a:t>SUB-NATIONAL POVERTY MAPPING</a:t>
            </a:r>
          </a:p>
          <a:p>
            <a:pPr marL="0" indent="0">
              <a:buNone/>
            </a:pPr>
            <a:r>
              <a:rPr lang="en-US" sz="2000" dirty="0" smtClean="0">
                <a:solidFill>
                  <a:schemeClr val="tx1">
                    <a:lumMod val="65000"/>
                    <a:lumOff val="35000"/>
                  </a:schemeClr>
                </a:solidFill>
              </a:rPr>
              <a:t>Updated version using 24 nationally representative household surveys conducted in years circa-2008.</a:t>
            </a:r>
            <a:endParaRPr lang="en-US" sz="2000" dirty="0">
              <a:solidFill>
                <a:schemeClr val="tx1">
                  <a:lumMod val="65000"/>
                  <a:lumOff val="35000"/>
                </a:schemeClr>
              </a:solidFill>
            </a:endParaRPr>
          </a:p>
          <a:p>
            <a:pPr marL="0" indent="0">
              <a:buNone/>
            </a:pPr>
            <a:endParaRPr lang="en-US" sz="1000" dirty="0" smtClean="0"/>
          </a:p>
          <a:p>
            <a:pPr marL="0" indent="0">
              <a:buNone/>
            </a:pPr>
            <a:r>
              <a:rPr lang="en-US" sz="3000" dirty="0" smtClean="0"/>
              <a:t>SPAM 2005</a:t>
            </a:r>
            <a:endParaRPr lang="en-US" sz="3000" dirty="0"/>
          </a:p>
          <a:p>
            <a:pPr marL="0" indent="0">
              <a:buNone/>
            </a:pPr>
            <a:r>
              <a:rPr lang="en-US" sz="2000" dirty="0">
                <a:solidFill>
                  <a:schemeClr val="tx1">
                    <a:lumMod val="65000"/>
                    <a:lumOff val="35000"/>
                  </a:schemeClr>
                </a:solidFill>
              </a:rPr>
              <a:t>Updated version </a:t>
            </a:r>
            <a:r>
              <a:rPr lang="en-US" sz="2000" dirty="0" smtClean="0">
                <a:solidFill>
                  <a:schemeClr val="tx1">
                    <a:lumMod val="65000"/>
                    <a:lumOff val="35000"/>
                  </a:schemeClr>
                </a:solidFill>
              </a:rPr>
              <a:t>including </a:t>
            </a:r>
            <a:r>
              <a:rPr lang="en-US" sz="2000" b="1" dirty="0">
                <a:solidFill>
                  <a:srgbClr val="FF0000"/>
                </a:solidFill>
              </a:rPr>
              <a:t>42 crops </a:t>
            </a:r>
            <a:r>
              <a:rPr lang="en-US" sz="2000" dirty="0" smtClean="0">
                <a:solidFill>
                  <a:schemeClr val="tx1">
                    <a:lumMod val="65000"/>
                    <a:lumOff val="35000"/>
                  </a:schemeClr>
                </a:solidFill>
              </a:rPr>
              <a:t>to </a:t>
            </a:r>
            <a:r>
              <a:rPr lang="en-US" sz="2000" dirty="0">
                <a:solidFill>
                  <a:schemeClr val="tx1">
                    <a:lumMod val="65000"/>
                    <a:lumOff val="35000"/>
                  </a:schemeClr>
                </a:solidFill>
              </a:rPr>
              <a:t>values centered around the year </a:t>
            </a:r>
            <a:r>
              <a:rPr lang="en-US" sz="2000" dirty="0" smtClean="0">
                <a:solidFill>
                  <a:schemeClr val="tx1">
                    <a:lumMod val="65000"/>
                    <a:lumOff val="35000"/>
                  </a:schemeClr>
                </a:solidFill>
              </a:rPr>
              <a:t>2005, using more recent primary data from national statistics </a:t>
            </a:r>
            <a:r>
              <a:rPr lang="en-US" sz="2000" dirty="0">
                <a:solidFill>
                  <a:schemeClr val="tx1">
                    <a:lumMod val="65000"/>
                    <a:lumOff val="35000"/>
                  </a:schemeClr>
                </a:solidFill>
              </a:rPr>
              <a:t>offices, ministries of agriculture, publications from other various organizations, and targeted </a:t>
            </a:r>
            <a:r>
              <a:rPr lang="en-US" sz="2000" dirty="0" smtClean="0">
                <a:solidFill>
                  <a:schemeClr val="tx1">
                    <a:lumMod val="65000"/>
                    <a:lumOff val="35000"/>
                  </a:schemeClr>
                </a:solidFill>
              </a:rPr>
              <a:t>internet searches. Underlying model is being developed as a customizable web application, in collaboration with </a:t>
            </a:r>
            <a:r>
              <a:rPr lang="en-US" sz="2000" b="1" dirty="0" smtClean="0">
                <a:solidFill>
                  <a:srgbClr val="FF0000"/>
                </a:solidFill>
              </a:rPr>
              <a:t>GEOSHARE</a:t>
            </a:r>
            <a:r>
              <a:rPr lang="en-US" sz="2000" dirty="0" smtClean="0">
                <a:solidFill>
                  <a:schemeClr val="tx1">
                    <a:lumMod val="65000"/>
                    <a:lumOff val="35000"/>
                  </a:schemeClr>
                </a:solidFill>
              </a:rPr>
              <a:t>.</a:t>
            </a:r>
            <a:endParaRPr lang="en-US" sz="2000" dirty="0">
              <a:solidFill>
                <a:schemeClr val="tx1">
                  <a:lumMod val="65000"/>
                  <a:lumOff val="35000"/>
                </a:schemeClr>
              </a:solidFill>
            </a:endParaRPr>
          </a:p>
        </p:txBody>
      </p:sp>
      <p:pic>
        <p:nvPicPr>
          <p:cNvPr id="7" name="Picture 6"/>
          <p:cNvPicPr/>
          <p:nvPr/>
        </p:nvPicPr>
        <p:blipFill>
          <a:blip r:embed="rId2" cstate="print">
            <a:extLst>
              <a:ext uri="{28A0092B-C50C-407E-A947-70E740481C1C}">
                <a14:useLocalDpi xmlns:a14="http://schemas.microsoft.com/office/drawing/2010/main" val="0"/>
              </a:ext>
            </a:extLst>
          </a:blip>
          <a:stretch>
            <a:fillRect/>
          </a:stretch>
        </p:blipFill>
        <p:spPr>
          <a:xfrm>
            <a:off x="8765540" y="125028"/>
            <a:ext cx="3241520" cy="3295402"/>
          </a:xfrm>
          <a:prstGeom prst="rect">
            <a:avLst/>
          </a:prstGeom>
        </p:spPr>
      </p:pic>
      <p:pic>
        <p:nvPicPr>
          <p:cNvPr id="3" name="Picture 2"/>
          <p:cNvPicPr>
            <a:picLocks noChangeAspect="1"/>
          </p:cNvPicPr>
          <p:nvPr/>
        </p:nvPicPr>
        <p:blipFill>
          <a:blip r:embed="rId3"/>
          <a:stretch>
            <a:fillRect/>
          </a:stretch>
        </p:blipFill>
        <p:spPr>
          <a:xfrm>
            <a:off x="7573991" y="1445811"/>
            <a:ext cx="2406217" cy="2131682"/>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t="8111" b="5797"/>
          <a:stretch/>
        </p:blipFill>
        <p:spPr>
          <a:xfrm>
            <a:off x="8188047" y="3448602"/>
            <a:ext cx="3584324" cy="3268174"/>
          </a:xfrm>
          <a:prstGeom prst="rect">
            <a:avLst/>
          </a:prstGeom>
        </p:spPr>
      </p:pic>
    </p:spTree>
    <p:extLst>
      <p:ext uri="{BB962C8B-B14F-4D97-AF65-F5344CB8AC3E}">
        <p14:creationId xmlns:p14="http://schemas.microsoft.com/office/powerpoint/2010/main" val="137648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i="1" dirty="0" smtClean="0">
                <a:latin typeface="+mj-lt"/>
              </a:rPr>
              <a:t>Ex-ante Modeling</a:t>
            </a:r>
            <a:endParaRPr lang="en-US" sz="3600" b="1" i="1" spc="300" dirty="0">
              <a:latin typeface="+mj-lt"/>
            </a:endParaRPr>
          </a:p>
        </p:txBody>
      </p:sp>
      <p:sp>
        <p:nvSpPr>
          <p:cNvPr id="5" name="Content Placeholder 4"/>
          <p:cNvSpPr>
            <a:spLocks noGrp="1"/>
          </p:cNvSpPr>
          <p:nvPr>
            <p:ph idx="1"/>
          </p:nvPr>
        </p:nvSpPr>
        <p:spPr>
          <a:xfrm>
            <a:off x="609600" y="1772729"/>
            <a:ext cx="5506121" cy="1656271"/>
          </a:xfrm>
        </p:spPr>
        <p:txBody>
          <a:bodyPr>
            <a:noAutofit/>
          </a:bodyPr>
          <a:lstStyle/>
          <a:p>
            <a:pPr marL="0" indent="0">
              <a:buNone/>
            </a:pPr>
            <a:r>
              <a:rPr lang="en-US" sz="3000" dirty="0" smtClean="0"/>
              <a:t>TECHNOLOGY EVALUATION</a:t>
            </a:r>
          </a:p>
          <a:p>
            <a:pPr marL="0" indent="0">
              <a:buNone/>
            </a:pPr>
            <a:r>
              <a:rPr lang="en-US" sz="2000" dirty="0" smtClean="0">
                <a:solidFill>
                  <a:schemeClr val="tx1">
                    <a:lumMod val="65000"/>
                    <a:lumOff val="35000"/>
                  </a:schemeClr>
                </a:solidFill>
              </a:rPr>
              <a:t>Potential impact of agricultural technology adoption on productivity, globally simulated for maize, rice, and wheat.</a:t>
            </a:r>
            <a:endParaRPr lang="en-US" sz="2000" dirty="0">
              <a:solidFill>
                <a:schemeClr val="tx1">
                  <a:lumMod val="65000"/>
                  <a:lumOff val="35000"/>
                </a:schemeClr>
              </a:solidFill>
            </a:endParaRPr>
          </a:p>
        </p:txBody>
      </p:sp>
      <p:pic>
        <p:nvPicPr>
          <p:cNvPr id="2050" name="Picture 2" descr="http://harvestchoice.org/sites/default/files/u32/Jawoo%20Koo%202013%20-%20SSA%20Maize%20Yield%20Gap%20Quadrant%20Analysis%20%281%2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8863" y="3390900"/>
            <a:ext cx="2974985" cy="26974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1167" y="523182"/>
            <a:ext cx="2582681" cy="268867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4763" y="513416"/>
            <a:ext cx="2582681" cy="2688673"/>
          </a:xfrm>
          <a:prstGeom prst="rect">
            <a:avLst/>
          </a:prstGeom>
        </p:spPr>
      </p:pic>
      <p:sp>
        <p:nvSpPr>
          <p:cNvPr id="12" name="Content Placeholder 4"/>
          <p:cNvSpPr txBox="1">
            <a:spLocks/>
          </p:cNvSpPr>
          <p:nvPr/>
        </p:nvSpPr>
        <p:spPr>
          <a:xfrm>
            <a:off x="9386833" y="3578285"/>
            <a:ext cx="2752257" cy="31239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rebuchet MS"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rebuchet MS"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rebuchet MS"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rebuchet MS"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rebuchet MS"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000" dirty="0" smtClean="0"/>
              <a:t>MODELING CONSTRAINTS</a:t>
            </a:r>
          </a:p>
          <a:p>
            <a:pPr marL="0" indent="0">
              <a:buFont typeface="Arial" pitchFamily="34" charset="0"/>
              <a:buNone/>
            </a:pPr>
            <a:r>
              <a:rPr lang="en-US" sz="2000" dirty="0" smtClean="0">
                <a:solidFill>
                  <a:schemeClr val="tx1">
                    <a:lumMod val="65000"/>
                    <a:lumOff val="35000"/>
                  </a:schemeClr>
                </a:solidFill>
              </a:rPr>
              <a:t>Model-estimated rainfall variability impacts on yield variability, under </a:t>
            </a:r>
            <a:r>
              <a:rPr lang="en-US" sz="2000" dirty="0" smtClean="0">
                <a:solidFill>
                  <a:srgbClr val="FF0000"/>
                </a:solidFill>
              </a:rPr>
              <a:t>intensification scenarios</a:t>
            </a:r>
            <a:endParaRPr lang="en-US" sz="2000" dirty="0">
              <a:solidFill>
                <a:srgbClr val="FF0000"/>
              </a:solidFill>
            </a:endParaRPr>
          </a:p>
        </p:txBody>
      </p:sp>
      <p:pic>
        <p:nvPicPr>
          <p:cNvPr id="25" name="Picture 24"/>
          <p:cNvPicPr>
            <a:picLocks noChangeAspect="1"/>
          </p:cNvPicPr>
          <p:nvPr/>
        </p:nvPicPr>
        <p:blipFill>
          <a:blip r:embed="rId5"/>
          <a:stretch>
            <a:fillRect/>
          </a:stretch>
        </p:blipFill>
        <p:spPr>
          <a:xfrm>
            <a:off x="711291" y="3390899"/>
            <a:ext cx="5122833" cy="3311339"/>
          </a:xfrm>
          <a:prstGeom prst="rect">
            <a:avLst/>
          </a:prstGeom>
        </p:spPr>
      </p:pic>
      <p:pic>
        <p:nvPicPr>
          <p:cNvPr id="28" name="Picture 27"/>
          <p:cNvPicPr>
            <a:picLocks noChangeAspect="1"/>
          </p:cNvPicPr>
          <p:nvPr/>
        </p:nvPicPr>
        <p:blipFill>
          <a:blip r:embed="rId6"/>
          <a:stretch>
            <a:fillRect/>
          </a:stretch>
        </p:blipFill>
        <p:spPr>
          <a:xfrm>
            <a:off x="77567" y="4612227"/>
            <a:ext cx="1267447" cy="1794841"/>
          </a:xfrm>
          <a:prstGeom prst="rect">
            <a:avLst/>
          </a:prstGeom>
        </p:spPr>
      </p:pic>
      <p:sp>
        <p:nvSpPr>
          <p:cNvPr id="2" name="Rectangle 1"/>
          <p:cNvSpPr/>
          <p:nvPr/>
        </p:nvSpPr>
        <p:spPr>
          <a:xfrm>
            <a:off x="6826793" y="2600864"/>
            <a:ext cx="692818" cy="523220"/>
          </a:xfrm>
          <a:prstGeom prst="rect">
            <a:avLst/>
          </a:prstGeom>
        </p:spPr>
        <p:txBody>
          <a:bodyPr wrap="none">
            <a:spAutoFit/>
          </a:bodyPr>
          <a:lstStyle/>
          <a:p>
            <a:r>
              <a:rPr lang="en-US" sz="1400" b="1" dirty="0" smtClean="0">
                <a:solidFill>
                  <a:schemeClr val="accent4"/>
                </a:solidFill>
                <a:latin typeface="Trebuchet MS" panose="020B0603020202020204" pitchFamily="34" charset="0"/>
              </a:rPr>
              <a:t>LOW </a:t>
            </a:r>
          </a:p>
          <a:p>
            <a:r>
              <a:rPr lang="en-US" sz="1400" dirty="0" smtClean="0">
                <a:solidFill>
                  <a:schemeClr val="accent4"/>
                </a:solidFill>
                <a:latin typeface="Trebuchet MS" panose="020B0603020202020204" pitchFamily="34" charset="0"/>
              </a:rPr>
              <a:t>INPUT</a:t>
            </a:r>
            <a:endParaRPr lang="en-US" sz="1400" dirty="0">
              <a:solidFill>
                <a:schemeClr val="accent4"/>
              </a:solidFill>
              <a:latin typeface="Trebuchet MS" panose="020B0603020202020204" pitchFamily="34" charset="0"/>
            </a:endParaRPr>
          </a:p>
        </p:txBody>
      </p:sp>
      <p:sp>
        <p:nvSpPr>
          <p:cNvPr id="13" name="Rectangle 12"/>
          <p:cNvSpPr/>
          <p:nvPr/>
        </p:nvSpPr>
        <p:spPr>
          <a:xfrm>
            <a:off x="9386927" y="2600864"/>
            <a:ext cx="692818" cy="523220"/>
          </a:xfrm>
          <a:prstGeom prst="rect">
            <a:avLst/>
          </a:prstGeom>
        </p:spPr>
        <p:txBody>
          <a:bodyPr wrap="none">
            <a:spAutoFit/>
          </a:bodyPr>
          <a:lstStyle/>
          <a:p>
            <a:r>
              <a:rPr lang="en-US" sz="1400" b="1" dirty="0" smtClean="0">
                <a:solidFill>
                  <a:schemeClr val="accent4"/>
                </a:solidFill>
                <a:latin typeface="Trebuchet MS" panose="020B0603020202020204" pitchFamily="34" charset="0"/>
              </a:rPr>
              <a:t>HIGH</a:t>
            </a:r>
          </a:p>
          <a:p>
            <a:r>
              <a:rPr lang="en-US" sz="1400" dirty="0" smtClean="0">
                <a:solidFill>
                  <a:schemeClr val="accent4"/>
                </a:solidFill>
                <a:latin typeface="Trebuchet MS" panose="020B0603020202020204" pitchFamily="34" charset="0"/>
              </a:rPr>
              <a:t>INPUT</a:t>
            </a:r>
            <a:endParaRPr lang="en-US" sz="1400" dirty="0">
              <a:solidFill>
                <a:schemeClr val="accent4"/>
              </a:solidFill>
              <a:latin typeface="Trebuchet MS" panose="020B0603020202020204" pitchFamily="34" charset="0"/>
            </a:endParaRPr>
          </a:p>
        </p:txBody>
      </p:sp>
    </p:spTree>
    <p:extLst>
      <p:ext uri="{BB962C8B-B14F-4D97-AF65-F5344CB8AC3E}">
        <p14:creationId xmlns:p14="http://schemas.microsoft.com/office/powerpoint/2010/main" val="694050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i="1" dirty="0">
                <a:latin typeface="+mj-lt"/>
              </a:rPr>
              <a:t>E</a:t>
            </a:r>
            <a:r>
              <a:rPr lang="en-US" sz="3600" b="1" i="1" dirty="0" smtClean="0">
                <a:latin typeface="+mj-lt"/>
              </a:rPr>
              <a:t>x-ante Modeling</a:t>
            </a:r>
            <a:endParaRPr lang="en-US" sz="3600" b="1" i="1" spc="300" dirty="0">
              <a:latin typeface="+mj-lt"/>
            </a:endParaRPr>
          </a:p>
        </p:txBody>
      </p:sp>
      <p:sp>
        <p:nvSpPr>
          <p:cNvPr id="5" name="Content Placeholder 4"/>
          <p:cNvSpPr>
            <a:spLocks noGrp="1"/>
          </p:cNvSpPr>
          <p:nvPr>
            <p:ph idx="1"/>
          </p:nvPr>
        </p:nvSpPr>
        <p:spPr>
          <a:xfrm>
            <a:off x="609601" y="1573946"/>
            <a:ext cx="4926226" cy="1618171"/>
          </a:xfrm>
        </p:spPr>
        <p:txBody>
          <a:bodyPr>
            <a:noAutofit/>
          </a:bodyPr>
          <a:lstStyle/>
          <a:p>
            <a:pPr marL="0" indent="0">
              <a:buNone/>
            </a:pPr>
            <a:r>
              <a:rPr lang="en-US" sz="3000" dirty="0" smtClean="0"/>
              <a:t>STRATEGIC ANALYSIS OF POTENTIAL INTERVENTIONS</a:t>
            </a:r>
          </a:p>
          <a:p>
            <a:pPr marL="0" indent="0">
              <a:buNone/>
            </a:pPr>
            <a:r>
              <a:rPr lang="en-US" sz="2000" dirty="0" smtClean="0">
                <a:solidFill>
                  <a:schemeClr val="tx1">
                    <a:lumMod val="65000"/>
                    <a:lumOff val="35000"/>
                  </a:schemeClr>
                </a:solidFill>
              </a:rPr>
              <a:t>Spatially-explicit modeling of multiple management interventions in Gates focus countries</a:t>
            </a:r>
            <a:endParaRPr lang="en-US" sz="2000" dirty="0">
              <a:solidFill>
                <a:schemeClr val="tx1">
                  <a:lumMod val="65000"/>
                  <a:lumOff val="35000"/>
                </a:schemeClr>
              </a:solidFill>
            </a:endParaRPr>
          </a:p>
        </p:txBody>
      </p:sp>
      <p:pic>
        <p:nvPicPr>
          <p:cNvPr id="3" name="Picture 2"/>
          <p:cNvPicPr>
            <a:picLocks noChangeAspect="1"/>
          </p:cNvPicPr>
          <p:nvPr/>
        </p:nvPicPr>
        <p:blipFill>
          <a:blip r:embed="rId3"/>
          <a:stretch>
            <a:fillRect/>
          </a:stretch>
        </p:blipFill>
        <p:spPr>
          <a:xfrm>
            <a:off x="1148623" y="3562350"/>
            <a:ext cx="4947377" cy="3091660"/>
          </a:xfrm>
          <a:prstGeom prst="rect">
            <a:avLst/>
          </a:prstGeom>
        </p:spPr>
      </p:pic>
      <p:pic>
        <p:nvPicPr>
          <p:cNvPr id="8" name="Picture 7"/>
          <p:cNvPicPr>
            <a:picLocks noChangeAspect="1"/>
          </p:cNvPicPr>
          <p:nvPr/>
        </p:nvPicPr>
        <p:blipFill>
          <a:blip r:embed="rId4"/>
          <a:stretch>
            <a:fillRect/>
          </a:stretch>
        </p:blipFill>
        <p:spPr>
          <a:xfrm>
            <a:off x="6449589" y="57989"/>
            <a:ext cx="4572638" cy="3429479"/>
          </a:xfrm>
          <a:prstGeom prst="rect">
            <a:avLst/>
          </a:prstGeom>
        </p:spPr>
      </p:pic>
      <p:pic>
        <p:nvPicPr>
          <p:cNvPr id="23" name="Picture 22"/>
          <p:cNvPicPr>
            <a:picLocks noChangeAspect="1"/>
          </p:cNvPicPr>
          <p:nvPr/>
        </p:nvPicPr>
        <p:blipFill>
          <a:blip r:embed="rId5"/>
          <a:stretch>
            <a:fillRect/>
          </a:stretch>
        </p:blipFill>
        <p:spPr>
          <a:xfrm>
            <a:off x="6449589" y="3390900"/>
            <a:ext cx="4572638" cy="3429479"/>
          </a:xfrm>
          <a:prstGeom prst="rect">
            <a:avLst/>
          </a:prstGeom>
        </p:spPr>
      </p:pic>
    </p:spTree>
    <p:extLst>
      <p:ext uri="{BB962C8B-B14F-4D97-AF65-F5344CB8AC3E}">
        <p14:creationId xmlns:p14="http://schemas.microsoft.com/office/powerpoint/2010/main" val="907615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400" b="1" i="1" dirty="0" smtClean="0">
                <a:latin typeface="+mj-lt"/>
              </a:rPr>
              <a:t>Data &amp; Tools</a:t>
            </a:r>
            <a:endParaRPr lang="en-US" sz="3400" b="1" i="1" spc="300" dirty="0">
              <a:latin typeface="+mj-lt"/>
            </a:endParaRPr>
          </a:p>
        </p:txBody>
      </p:sp>
      <p:sp>
        <p:nvSpPr>
          <p:cNvPr id="5" name="Content Placeholder 4"/>
          <p:cNvSpPr>
            <a:spLocks noGrp="1"/>
          </p:cNvSpPr>
          <p:nvPr>
            <p:ph idx="1"/>
          </p:nvPr>
        </p:nvSpPr>
        <p:spPr>
          <a:xfrm>
            <a:off x="609600" y="1608395"/>
            <a:ext cx="4691270" cy="2106355"/>
          </a:xfrm>
        </p:spPr>
        <p:txBody>
          <a:bodyPr>
            <a:noAutofit/>
          </a:bodyPr>
          <a:lstStyle/>
          <a:p>
            <a:pPr marL="0" indent="0">
              <a:buNone/>
            </a:pPr>
            <a:r>
              <a:rPr lang="en-US" sz="3000" dirty="0" smtClean="0"/>
              <a:t>TECHNOLOGY PLATFORM</a:t>
            </a:r>
            <a:r>
              <a:rPr lang="en-US" sz="3000" dirty="0" smtClean="0">
                <a:solidFill>
                  <a:schemeClr val="accent6">
                    <a:lumMod val="75000"/>
                  </a:schemeClr>
                </a:solidFill>
              </a:rPr>
              <a:t>*</a:t>
            </a:r>
          </a:p>
          <a:p>
            <a:pPr marL="0" indent="0">
              <a:buNone/>
            </a:pPr>
            <a:r>
              <a:rPr lang="en-US" sz="2000" dirty="0" smtClean="0">
                <a:solidFill>
                  <a:schemeClr val="tx1">
                    <a:lumMod val="65000"/>
                    <a:lumOff val="35000"/>
                  </a:schemeClr>
                </a:solidFill>
              </a:rPr>
              <a:t>Providing evidences for the New Alliance partners and national stakeholders to make</a:t>
            </a:r>
            <a:r>
              <a:rPr lang="en-US" sz="2000" b="1" dirty="0" smtClean="0">
                <a:solidFill>
                  <a:srgbClr val="FF0000"/>
                </a:solidFill>
              </a:rPr>
              <a:t> informed investment decisions </a:t>
            </a:r>
            <a:r>
              <a:rPr lang="en-US" sz="2000" dirty="0" smtClean="0">
                <a:solidFill>
                  <a:schemeClr val="tx1">
                    <a:lumMod val="65000"/>
                    <a:lumOff val="35000"/>
                  </a:schemeClr>
                </a:solidFill>
              </a:rPr>
              <a:t>for scaling-up technology adoption</a:t>
            </a:r>
            <a:endParaRPr lang="en-US" sz="2000" dirty="0">
              <a:solidFill>
                <a:schemeClr val="tx1">
                  <a:lumMod val="65000"/>
                  <a:lumOff val="35000"/>
                </a:schemeClr>
              </a:solidFill>
            </a:endParaRPr>
          </a:p>
        </p:txBody>
      </p:sp>
      <p:pic>
        <p:nvPicPr>
          <p:cNvPr id="16" name="Content Placeholder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7962" y="463651"/>
            <a:ext cx="6354409" cy="2726300"/>
          </a:xfrm>
          <a:prstGeom prst="rect">
            <a:avLst/>
          </a:prstGeom>
        </p:spPr>
      </p:pic>
      <p:pic>
        <p:nvPicPr>
          <p:cNvPr id="17" name="Picture 16"/>
          <p:cNvPicPr>
            <a:picLocks noChangeAspect="1"/>
          </p:cNvPicPr>
          <p:nvPr/>
        </p:nvPicPr>
        <p:blipFill rotWithShape="1">
          <a:blip r:embed="rId3" cstate="email">
            <a:extLst>
              <a:ext uri="{28A0092B-C50C-407E-A947-70E740481C1C}">
                <a14:useLocalDpi xmlns:a14="http://schemas.microsoft.com/office/drawing/2010/main" val="0"/>
              </a:ext>
            </a:extLst>
          </a:blip>
          <a:srcRect l="1265" t="10148" r="1257" b="12139"/>
          <a:stretch/>
        </p:blipFill>
        <p:spPr>
          <a:xfrm>
            <a:off x="6889345" y="3448050"/>
            <a:ext cx="5021548" cy="310701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5142" t="-3151" r="-3964" b="-6572"/>
          <a:stretch/>
        </p:blipFill>
        <p:spPr>
          <a:xfrm>
            <a:off x="153509" y="3861053"/>
            <a:ext cx="2971800" cy="2514600"/>
          </a:xfrm>
          <a:prstGeom prst="rect">
            <a:avLst/>
          </a:prstGeom>
        </p:spPr>
      </p:pic>
      <p:pic>
        <p:nvPicPr>
          <p:cNvPr id="6" name="Picture 5"/>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r="4731" b="5477"/>
          <a:stretch/>
        </p:blipFill>
        <p:spPr>
          <a:xfrm>
            <a:off x="3119295" y="3918203"/>
            <a:ext cx="2647215" cy="2388256"/>
          </a:xfrm>
          <a:prstGeom prst="rect">
            <a:avLst/>
          </a:prstGeom>
        </p:spPr>
      </p:pic>
      <p:pic>
        <p:nvPicPr>
          <p:cNvPr id="7" name="Picture 6"/>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3018" b="54053"/>
          <a:stretch/>
        </p:blipFill>
        <p:spPr>
          <a:xfrm>
            <a:off x="5607962" y="3918203"/>
            <a:ext cx="1052275" cy="2901697"/>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211413935"/>
              </p:ext>
            </p:extLst>
          </p:nvPr>
        </p:nvGraphicFramePr>
        <p:xfrm>
          <a:off x="460601" y="6450405"/>
          <a:ext cx="5147361" cy="370840"/>
        </p:xfrm>
        <a:graphic>
          <a:graphicData uri="http://schemas.openxmlformats.org/drawingml/2006/table">
            <a:tbl>
              <a:tblPr firstRow="1" bandRow="1">
                <a:tableStyleId>{5C22544A-7EE6-4342-B048-85BDC9FD1C3A}</a:tableStyleId>
              </a:tblPr>
              <a:tblGrid>
                <a:gridCol w="5147361"/>
              </a:tblGrid>
              <a:tr h="370840">
                <a:tc>
                  <a:txBody>
                    <a:bodyPr/>
                    <a:lstStyle/>
                    <a:p>
                      <a:pPr algn="r"/>
                      <a:r>
                        <a:rPr lang="en-US" sz="1400" b="0" dirty="0" smtClean="0">
                          <a:solidFill>
                            <a:schemeClr val="accent6">
                              <a:lumMod val="75000"/>
                            </a:schemeClr>
                          </a:solidFill>
                          <a:latin typeface="Trebuchet MS" panose="020B0603020202020204" pitchFamily="34" charset="0"/>
                        </a:rPr>
                        <a:t>* </a:t>
                      </a:r>
                      <a:r>
                        <a:rPr lang="en-US" sz="1400" b="0" dirty="0" smtClean="0">
                          <a:solidFill>
                            <a:schemeClr val="tx1">
                              <a:lumMod val="75000"/>
                              <a:lumOff val="25000"/>
                            </a:schemeClr>
                          </a:solidFill>
                          <a:latin typeface="Trebuchet MS" panose="020B0603020202020204" pitchFamily="34" charset="0"/>
                        </a:rPr>
                        <a:t>HarvestChoice MINI </a:t>
                      </a:r>
                      <a:r>
                        <a:rPr lang="en-US" sz="1400" b="0" i="1" dirty="0" smtClean="0">
                          <a:solidFill>
                            <a:schemeClr val="tx1">
                              <a:lumMod val="75000"/>
                              <a:lumOff val="25000"/>
                            </a:schemeClr>
                          </a:solidFill>
                          <a:latin typeface="Trebuchet MS" panose="020B0603020202020204" pitchFamily="34" charset="0"/>
                        </a:rPr>
                        <a:t>in</a:t>
                      </a:r>
                      <a:r>
                        <a:rPr lang="en-US" sz="1400" b="0" dirty="0" smtClean="0">
                          <a:solidFill>
                            <a:schemeClr val="tx1">
                              <a:lumMod val="75000"/>
                              <a:lumOff val="25000"/>
                            </a:schemeClr>
                          </a:solidFill>
                          <a:latin typeface="Trebuchet MS" panose="020B0603020202020204" pitchFamily="34" charset="0"/>
                        </a:rPr>
                        <a:t> Country</a:t>
                      </a:r>
                      <a:endParaRPr lang="en-US" sz="1400" b="0" dirty="0">
                        <a:solidFill>
                          <a:schemeClr val="tx1">
                            <a:lumMod val="75000"/>
                            <a:lumOff val="25000"/>
                          </a:schemeClr>
                        </a:solidFill>
                        <a:latin typeface="Trebuchet MS" panose="020B0603020202020204" pitchFamily="34" charset="0"/>
                      </a:endParaRPr>
                    </a:p>
                  </a:txBody>
                  <a:tcPr>
                    <a:lnT w="12700" cap="flat" cmpd="sng" algn="ctr">
                      <a:solidFill>
                        <a:schemeClr val="tx1"/>
                      </a:solidFill>
                      <a:prstDash val="solid"/>
                      <a:round/>
                      <a:headEnd type="none" w="med" len="med"/>
                      <a:tailEnd type="none" w="med" len="med"/>
                    </a:lnT>
                    <a:noFill/>
                  </a:tcPr>
                </a:tc>
              </a:tr>
            </a:tbl>
          </a:graphicData>
        </a:graphic>
      </p:graphicFrame>
    </p:spTree>
    <p:extLst>
      <p:ext uri="{BB962C8B-B14F-4D97-AF65-F5344CB8AC3E}">
        <p14:creationId xmlns:p14="http://schemas.microsoft.com/office/powerpoint/2010/main" val="2371593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400" b="1" i="1" dirty="0" smtClean="0">
                <a:latin typeface="+mj-lt"/>
              </a:rPr>
              <a:t>Partner Supports</a:t>
            </a:r>
            <a:endParaRPr lang="en-US" sz="3400" b="1" i="1" spc="300" dirty="0">
              <a:latin typeface="+mj-lt"/>
            </a:endParaRPr>
          </a:p>
        </p:txBody>
      </p:sp>
      <p:sp>
        <p:nvSpPr>
          <p:cNvPr id="5" name="Content Placeholder 4"/>
          <p:cNvSpPr>
            <a:spLocks noGrp="1"/>
          </p:cNvSpPr>
          <p:nvPr>
            <p:ph idx="1"/>
          </p:nvPr>
        </p:nvSpPr>
        <p:spPr>
          <a:xfrm>
            <a:off x="609600" y="1608395"/>
            <a:ext cx="5486400" cy="1420555"/>
          </a:xfrm>
        </p:spPr>
        <p:txBody>
          <a:bodyPr>
            <a:noAutofit/>
          </a:bodyPr>
          <a:lstStyle/>
          <a:p>
            <a:pPr marL="0" indent="0">
              <a:buNone/>
            </a:pPr>
            <a:r>
              <a:rPr lang="en-US" sz="2000" dirty="0" smtClean="0"/>
              <a:t>PARTNERING WITH AGRA:</a:t>
            </a:r>
            <a:r>
              <a:rPr lang="en-US" sz="2800" dirty="0" smtClean="0"/>
              <a:t/>
            </a:r>
            <a:br>
              <a:rPr lang="en-US" sz="2800" dirty="0" smtClean="0"/>
            </a:br>
            <a:r>
              <a:rPr lang="en-US" sz="2800" dirty="0" smtClean="0"/>
              <a:t>SCALING SEEDS AND TECHNOLOGY PARTNERSHIP</a:t>
            </a:r>
          </a:p>
        </p:txBody>
      </p:sp>
      <p:sp>
        <p:nvSpPr>
          <p:cNvPr id="2" name="TextBox 1"/>
          <p:cNvSpPr txBox="1"/>
          <p:nvPr/>
        </p:nvSpPr>
        <p:spPr>
          <a:xfrm>
            <a:off x="5506899" y="1085639"/>
            <a:ext cx="6620933" cy="5293757"/>
          </a:xfrm>
          <a:prstGeom prst="rect">
            <a:avLst/>
          </a:prstGeom>
          <a:solidFill>
            <a:srgbClr val="F6FBFC"/>
          </a:solidFill>
          <a:ln>
            <a:solidFill>
              <a:schemeClr val="accent5">
                <a:lumMod val="75000"/>
              </a:schemeClr>
            </a:solidFill>
          </a:ln>
        </p:spPr>
        <p:txBody>
          <a:bodyPr wrap="square" lIns="182880" tIns="182880" rIns="182880" bIns="182880" rtlCol="0">
            <a:spAutoFit/>
          </a:bodyPr>
          <a:lstStyle/>
          <a:p>
            <a:pPr marL="342900" indent="-342900">
              <a:buFont typeface="+mj-lt"/>
              <a:buAutoNum type="arabicPeriod"/>
            </a:pPr>
            <a:r>
              <a:rPr lang="en-US" sz="2000" dirty="0" smtClean="0"/>
              <a:t>Specifying and </a:t>
            </a:r>
            <a:r>
              <a:rPr lang="en-US" sz="2000" dirty="0" smtClean="0">
                <a:solidFill>
                  <a:srgbClr val="FF0000"/>
                </a:solidFill>
              </a:rPr>
              <a:t>prioritizing </a:t>
            </a:r>
            <a:r>
              <a:rPr lang="en-US" sz="2000" dirty="0"/>
              <a:t>and </a:t>
            </a:r>
            <a:r>
              <a:rPr lang="en-US" sz="2000" dirty="0" smtClean="0"/>
              <a:t>value-chains </a:t>
            </a:r>
            <a:r>
              <a:rPr lang="en-US" sz="2000" dirty="0"/>
              <a:t>to </a:t>
            </a:r>
            <a:r>
              <a:rPr lang="en-US" sz="2000" dirty="0" smtClean="0"/>
              <a:t>focus; validating </a:t>
            </a:r>
            <a:r>
              <a:rPr lang="en-US" sz="2000" dirty="0"/>
              <a:t>the selection of </a:t>
            </a:r>
            <a:r>
              <a:rPr lang="en-US" sz="2000" dirty="0" smtClean="0"/>
              <a:t>technologies </a:t>
            </a:r>
            <a:r>
              <a:rPr lang="en-US" sz="2000" dirty="0"/>
              <a:t>to scale</a:t>
            </a:r>
          </a:p>
          <a:p>
            <a:pPr marL="342900" indent="-342900">
              <a:buFont typeface="+mj-lt"/>
              <a:buAutoNum type="arabicPeriod"/>
            </a:pPr>
            <a:r>
              <a:rPr lang="en-US" sz="2000" dirty="0" smtClean="0"/>
              <a:t>Identifying </a:t>
            </a:r>
            <a:r>
              <a:rPr lang="en-US" sz="2000" dirty="0"/>
              <a:t>the </a:t>
            </a:r>
            <a:r>
              <a:rPr lang="en-US" sz="2000" dirty="0">
                <a:solidFill>
                  <a:srgbClr val="FF0000"/>
                </a:solidFill>
              </a:rPr>
              <a:t>target areas </a:t>
            </a:r>
            <a:r>
              <a:rPr lang="en-US" sz="2000" dirty="0"/>
              <a:t>to scale the technologies</a:t>
            </a:r>
          </a:p>
          <a:p>
            <a:pPr marL="342900" indent="-342900">
              <a:buFont typeface="+mj-lt"/>
              <a:buAutoNum type="arabicPeriod"/>
            </a:pPr>
            <a:r>
              <a:rPr lang="en-US" sz="2000" dirty="0" smtClean="0"/>
              <a:t>Estimating </a:t>
            </a:r>
            <a:r>
              <a:rPr lang="en-US" sz="2000" dirty="0">
                <a:solidFill>
                  <a:srgbClr val="FF0000"/>
                </a:solidFill>
              </a:rPr>
              <a:t>potential impacts </a:t>
            </a:r>
            <a:r>
              <a:rPr lang="en-US" sz="2000" dirty="0"/>
              <a:t>of the technologies, in terms of productivity and socio-economic </a:t>
            </a:r>
            <a:r>
              <a:rPr lang="en-US" sz="2000" dirty="0" smtClean="0"/>
              <a:t>aspects</a:t>
            </a:r>
            <a:endParaRPr lang="en-US" sz="2000" dirty="0"/>
          </a:p>
          <a:p>
            <a:pPr marL="342900" indent="-342900">
              <a:buFont typeface="+mj-lt"/>
              <a:buAutoNum type="arabicPeriod"/>
            </a:pPr>
            <a:r>
              <a:rPr lang="en-US" sz="2000" dirty="0" smtClean="0"/>
              <a:t>Assessing </a:t>
            </a:r>
            <a:r>
              <a:rPr lang="en-US" sz="2000" dirty="0"/>
              <a:t>the need for </a:t>
            </a:r>
            <a:r>
              <a:rPr lang="en-US" sz="2000" dirty="0">
                <a:solidFill>
                  <a:srgbClr val="FF0000"/>
                </a:solidFill>
              </a:rPr>
              <a:t>complementary technology investments </a:t>
            </a:r>
            <a:r>
              <a:rPr lang="en-US" sz="2000" dirty="0"/>
              <a:t>to maximize the benefits from the </a:t>
            </a:r>
            <a:r>
              <a:rPr lang="en-US" sz="2000" dirty="0" smtClean="0"/>
              <a:t>technology</a:t>
            </a:r>
            <a:endParaRPr lang="en-US" sz="2000" dirty="0"/>
          </a:p>
          <a:p>
            <a:pPr marL="342900" indent="-342900">
              <a:buFont typeface="+mj-lt"/>
              <a:buAutoNum type="arabicPeriod"/>
            </a:pPr>
            <a:r>
              <a:rPr lang="en-US" sz="2000" dirty="0" smtClean="0"/>
              <a:t>Help developing </a:t>
            </a:r>
            <a:r>
              <a:rPr lang="en-US" sz="2000" dirty="0"/>
              <a:t>the </a:t>
            </a:r>
            <a:r>
              <a:rPr lang="en-US" sz="2000" dirty="0" smtClean="0">
                <a:solidFill>
                  <a:srgbClr val="FF0000"/>
                </a:solidFill>
              </a:rPr>
              <a:t>M&amp;E </a:t>
            </a:r>
            <a:r>
              <a:rPr lang="en-US" sz="2000" dirty="0">
                <a:solidFill>
                  <a:srgbClr val="FF0000"/>
                </a:solidFill>
              </a:rPr>
              <a:t>baseline </a:t>
            </a:r>
            <a:r>
              <a:rPr lang="en-US" sz="2000" dirty="0"/>
              <a:t>through survey and/or existing databases</a:t>
            </a:r>
          </a:p>
          <a:p>
            <a:pPr marL="342900" indent="-342900">
              <a:buFont typeface="+mj-lt"/>
              <a:buAutoNum type="arabicPeriod"/>
            </a:pPr>
            <a:r>
              <a:rPr lang="en-US" sz="2000" dirty="0" smtClean="0"/>
              <a:t>Evaluating </a:t>
            </a:r>
            <a:r>
              <a:rPr lang="en-US" sz="2000" dirty="0"/>
              <a:t>the </a:t>
            </a:r>
            <a:r>
              <a:rPr lang="en-US" sz="2000" dirty="0">
                <a:solidFill>
                  <a:srgbClr val="FF0000"/>
                </a:solidFill>
              </a:rPr>
              <a:t>impact of subsidies </a:t>
            </a:r>
            <a:r>
              <a:rPr lang="en-US" sz="2000" dirty="0"/>
              <a:t>on the attractiveness of identified technologies to the private </a:t>
            </a:r>
            <a:r>
              <a:rPr lang="en-US" sz="2000" dirty="0" smtClean="0"/>
              <a:t>sector</a:t>
            </a:r>
            <a:endParaRPr lang="en-US" sz="2000" dirty="0"/>
          </a:p>
          <a:p>
            <a:pPr marL="342900" indent="-342900">
              <a:buFont typeface="+mj-lt"/>
              <a:buAutoNum type="arabicPeriod"/>
            </a:pPr>
            <a:r>
              <a:rPr lang="en-US" sz="2000" dirty="0" smtClean="0"/>
              <a:t>Monitoring </a:t>
            </a:r>
            <a:r>
              <a:rPr lang="en-US" sz="2000" dirty="0"/>
              <a:t>and </a:t>
            </a:r>
            <a:r>
              <a:rPr lang="en-US" sz="2000" dirty="0">
                <a:solidFill>
                  <a:srgbClr val="FF0000"/>
                </a:solidFill>
              </a:rPr>
              <a:t>mapping the Partnership-invested activities </a:t>
            </a:r>
            <a:r>
              <a:rPr lang="en-US" sz="2000" dirty="0"/>
              <a:t>of grantees and partners on the </a:t>
            </a:r>
            <a:r>
              <a:rPr lang="en-US" sz="2000" dirty="0" smtClean="0"/>
              <a:t>ground</a:t>
            </a:r>
            <a:endParaRPr lang="en-US" sz="2000" dirty="0"/>
          </a:p>
          <a:p>
            <a:pPr marL="342900" indent="-342900">
              <a:buFont typeface="+mj-lt"/>
              <a:buAutoNum type="arabicPeriod"/>
            </a:pPr>
            <a:r>
              <a:rPr lang="en-US" sz="2000" dirty="0" smtClean="0"/>
              <a:t>Developing </a:t>
            </a:r>
            <a:r>
              <a:rPr lang="en-US" sz="2000" dirty="0"/>
              <a:t>investment strategy to </a:t>
            </a:r>
            <a:r>
              <a:rPr lang="en-US" sz="2000" dirty="0">
                <a:solidFill>
                  <a:srgbClr val="FF0000"/>
                </a:solidFill>
              </a:rPr>
              <a:t>reduce the average distance from farmers to input </a:t>
            </a:r>
            <a:r>
              <a:rPr lang="en-US" sz="2000" dirty="0" smtClean="0">
                <a:solidFill>
                  <a:srgbClr val="FF0000"/>
                </a:solidFill>
              </a:rPr>
              <a:t>agro-dealers</a:t>
            </a:r>
            <a:endParaRPr lang="en-US" sz="2000" dirty="0">
              <a:solidFill>
                <a:srgbClr val="FF0000"/>
              </a:solidFill>
            </a:endParaRPr>
          </a:p>
        </p:txBody>
      </p:sp>
      <p:pic>
        <p:nvPicPr>
          <p:cNvPr id="8" name="Picture 7"/>
          <p:cNvPicPr>
            <a:picLocks noChangeAspect="1"/>
          </p:cNvPicPr>
          <p:nvPr/>
        </p:nvPicPr>
        <p:blipFill>
          <a:blip r:embed="rId2"/>
          <a:stretch>
            <a:fillRect/>
          </a:stretch>
        </p:blipFill>
        <p:spPr>
          <a:xfrm>
            <a:off x="342900" y="3028950"/>
            <a:ext cx="2561358" cy="3638293"/>
          </a:xfrm>
          <a:prstGeom prst="rect">
            <a:avLst/>
          </a:prstGeom>
        </p:spPr>
      </p:pic>
      <p:pic>
        <p:nvPicPr>
          <p:cNvPr id="10" name="Picture 9"/>
          <p:cNvPicPr>
            <a:picLocks noChangeAspect="1"/>
          </p:cNvPicPr>
          <p:nvPr/>
        </p:nvPicPr>
        <p:blipFill>
          <a:blip r:embed="rId3"/>
          <a:stretch>
            <a:fillRect/>
          </a:stretch>
        </p:blipFill>
        <p:spPr>
          <a:xfrm>
            <a:off x="2108487" y="3732518"/>
            <a:ext cx="3160201" cy="1889349"/>
          </a:xfrm>
          <a:prstGeom prst="rect">
            <a:avLst/>
          </a:prstGeom>
        </p:spPr>
      </p:pic>
      <p:sp>
        <p:nvSpPr>
          <p:cNvPr id="3" name="TextBox 2"/>
          <p:cNvSpPr txBox="1"/>
          <p:nvPr/>
        </p:nvSpPr>
        <p:spPr>
          <a:xfrm>
            <a:off x="5506899" y="685529"/>
            <a:ext cx="5828006" cy="400110"/>
          </a:xfrm>
          <a:prstGeom prst="rect">
            <a:avLst/>
          </a:prstGeom>
          <a:noFill/>
        </p:spPr>
        <p:txBody>
          <a:bodyPr wrap="none" rtlCol="0">
            <a:spAutoFit/>
          </a:bodyPr>
          <a:lstStyle/>
          <a:p>
            <a:r>
              <a:rPr lang="en-US" sz="2000" b="1" dirty="0" smtClean="0"/>
              <a:t>SPECIFIC RESEARCH AREAS WE AGREED TO SUPPORT:</a:t>
            </a:r>
            <a:endParaRPr lang="en-US" sz="2000" b="1" dirty="0"/>
          </a:p>
        </p:txBody>
      </p:sp>
    </p:spTree>
    <p:extLst>
      <p:ext uri="{BB962C8B-B14F-4D97-AF65-F5344CB8AC3E}">
        <p14:creationId xmlns:p14="http://schemas.microsoft.com/office/powerpoint/2010/main" val="16406423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2837</TotalTime>
  <Words>1370</Words>
  <Application>Microsoft Office PowerPoint</Application>
  <PresentationFormat>Widescreen</PresentationFormat>
  <Paragraphs>278</Paragraphs>
  <Slides>31</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Arial</vt:lpstr>
      <vt:lpstr>Calibri</vt:lpstr>
      <vt:lpstr>Monotype Sorts</vt:lpstr>
      <vt:lpstr>Times New Roman</vt:lpstr>
      <vt:lpstr>Trebuchet MS</vt:lpstr>
      <vt:lpstr>Verdana</vt:lpstr>
      <vt:lpstr>Wingdings</vt:lpstr>
      <vt:lpstr>Office Theme</vt:lpstr>
      <vt:lpstr>1_Office Theme</vt:lpstr>
      <vt:lpstr>SUPPORTING STRATEGIC INVESTMENT CHOICES IN AGRICULTURAL TECHNOLOGY DEVELOPMENT AND ADOPTION </vt:lpstr>
      <vt:lpstr>HarvestChoice FIVE GUIDING QUESTIONS</vt:lpstr>
      <vt:lpstr>PowerPoint Presentation</vt:lpstr>
      <vt:lpstr>PowerPoint Presentation</vt:lpstr>
      <vt:lpstr>Flagship Datasets</vt:lpstr>
      <vt:lpstr>Ex-ante Modeling</vt:lpstr>
      <vt:lpstr>Ex-ante Modeling</vt:lpstr>
      <vt:lpstr>Data &amp; Tools</vt:lpstr>
      <vt:lpstr>Partner Supports</vt:lpstr>
      <vt:lpstr>HOUSEHOLD SURVEY DATA</vt:lpstr>
      <vt:lpstr>PowerPoint Presentation</vt:lpstr>
      <vt:lpstr>1. POVERTY, CONSUMPTION, NUTRITION</vt:lpstr>
      <vt:lpstr>Farming System Characterization</vt:lpstr>
      <vt:lpstr>PowerPoint Presentation</vt:lpstr>
      <vt:lpstr>consumption and child undernutrition</vt:lpstr>
      <vt:lpstr>     Maize          yield         production</vt:lpstr>
      <vt:lpstr>     Millet          yield                       production</vt:lpstr>
      <vt:lpstr>    cattle           stunting           wasting </vt:lpstr>
      <vt:lpstr> elevation wheat-&gt; production      yield </vt:lpstr>
      <vt:lpstr>       Low BMI                       LGP</vt:lpstr>
      <vt:lpstr>       Maize            production                  yield</vt:lpstr>
      <vt:lpstr>       Rice      production                    yield</vt:lpstr>
      <vt:lpstr>     Sorghum     production                      yield</vt:lpstr>
      <vt:lpstr> stunting     poultry      cattle</vt:lpstr>
      <vt:lpstr>AFRICA RISING</vt:lpstr>
      <vt:lpstr>How is Africa RISING linked to HarvestChoice?</vt:lpstr>
      <vt:lpstr>Monitoring &amp; Evaluation Support Africa RISING</vt:lpstr>
      <vt:lpstr>Monitoring &amp; Evaluation Support Africa RISING</vt:lpstr>
      <vt:lpstr>PowerPoint Presentation</vt:lpstr>
      <vt:lpstr>ARBES Household summary contents</vt:lpstr>
      <vt:lpstr>ARBES Qx Community summary contents    5 to 8 key community informants</vt:lpstr>
    </vt:vector>
  </TitlesOfParts>
  <Company>IFPRI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CROPLAND  Estimated extent based on remote sensing analysis</dc:title>
  <dc:creator>Jawoo Koo</dc:creator>
  <cp:lastModifiedBy>Signorelli, Sara (IFPRI)</cp:lastModifiedBy>
  <cp:revision>231</cp:revision>
  <dcterms:created xsi:type="dcterms:W3CDTF">2013-08-27T03:03:50Z</dcterms:created>
  <dcterms:modified xsi:type="dcterms:W3CDTF">2015-08-12T20:42:41Z</dcterms:modified>
</cp:coreProperties>
</file>